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4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4b0891fa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g14b0891fa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4b0891faf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4b0891faf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Emotional intelligence helps us to [read slide]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4b0891faf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4b0891faf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skills required to build emotional intelligence are: [read slide]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52cdf5411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52cdf5411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I was doing my research I found the book of Proverbs was really an instruction manual on emotional intelligence.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52cdf5411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52cdf5411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640"/>
              </a:spcBef>
              <a:spcAft>
                <a:spcPts val="0"/>
              </a:spcAft>
              <a:buClr>
                <a:srgbClr val="3F3F3F"/>
              </a:buClr>
              <a:buSzPts val="1200"/>
              <a:buChar char="•"/>
            </a:pPr>
            <a:r>
              <a:rPr lang="en" sz="1200">
                <a:solidFill>
                  <a:srgbClr val="3F3F3F"/>
                </a:solidFill>
              </a:rPr>
              <a:t>Emotionally intelligent adults respect others and their opinions, and do not feel the need to change them. They can appreciate people for who they are and can take responsibility for their own actions, thoughts and feelings. So how do we improve our emotional intelligence?</a:t>
            </a:r>
            <a:endParaRPr sz="1200">
              <a:solidFill>
                <a:srgbClr val="3F3F3F"/>
              </a:solidFill>
            </a:endParaRPr>
          </a:p>
          <a:p>
            <a:pPr marL="457200" lvl="0" indent="-304800" algn="l" rtl="0">
              <a:lnSpc>
                <a:spcPct val="115000"/>
              </a:lnSpc>
              <a:spcBef>
                <a:spcPts val="0"/>
              </a:spcBef>
              <a:spcAft>
                <a:spcPts val="0"/>
              </a:spcAft>
              <a:buClr>
                <a:srgbClr val="3F3F3F"/>
              </a:buClr>
              <a:buSzPts val="1200"/>
              <a:buChar char="•"/>
            </a:pPr>
            <a:r>
              <a:rPr lang="en" sz="1200">
                <a:solidFill>
                  <a:srgbClr val="3F3F3F"/>
                </a:solidFill>
              </a:rPr>
              <a:t>Learn how  to identify your emotional state.</a:t>
            </a:r>
            <a:endParaRPr sz="1200">
              <a:solidFill>
                <a:srgbClr val="3F3F3F"/>
              </a:solidFill>
            </a:endParaRPr>
          </a:p>
          <a:p>
            <a:pPr marL="914400" lvl="1" indent="-304800" algn="l" rtl="0">
              <a:lnSpc>
                <a:spcPct val="115000"/>
              </a:lnSpc>
              <a:spcBef>
                <a:spcPts val="0"/>
              </a:spcBef>
              <a:spcAft>
                <a:spcPts val="0"/>
              </a:spcAft>
              <a:buClr>
                <a:srgbClr val="3F3F3F"/>
              </a:buClr>
              <a:buSzPts val="1200"/>
              <a:buChar char="–"/>
            </a:pPr>
            <a:r>
              <a:rPr lang="en" sz="1200">
                <a:solidFill>
                  <a:srgbClr val="3F3F3F"/>
                </a:solidFill>
              </a:rPr>
              <a:t>Expand your emotional vocabulary. Instead of just having a bad day, maybe it is really a draining or distracted day. Perhaps we are actually just frustrated and not angry or mad.</a:t>
            </a:r>
            <a:endParaRPr sz="1200">
              <a:solidFill>
                <a:srgbClr val="3F3F3F"/>
              </a:solidFill>
            </a:endParaRPr>
          </a:p>
          <a:p>
            <a:pPr marL="914400" lvl="1" indent="-304800" algn="l" rtl="0">
              <a:lnSpc>
                <a:spcPct val="115000"/>
              </a:lnSpc>
              <a:spcBef>
                <a:spcPts val="0"/>
              </a:spcBef>
              <a:spcAft>
                <a:spcPts val="0"/>
              </a:spcAft>
              <a:buClr>
                <a:srgbClr val="3F3F3F"/>
              </a:buClr>
              <a:buSzPts val="1200"/>
              <a:buChar char="–"/>
            </a:pPr>
            <a:r>
              <a:rPr lang="en" sz="1200">
                <a:solidFill>
                  <a:srgbClr val="3F3F3F"/>
                </a:solidFill>
              </a:rPr>
              <a:t>Acknowledge your emotions. This will require a self-awareness so that you can stop and reflect.</a:t>
            </a:r>
            <a:endParaRPr sz="1200">
              <a:solidFill>
                <a:srgbClr val="3F3F3F"/>
              </a:solidFill>
            </a:endParaRPr>
          </a:p>
          <a:p>
            <a:pPr marL="914400" lvl="1" indent="-304800" algn="l" rtl="0">
              <a:lnSpc>
                <a:spcPct val="115000"/>
              </a:lnSpc>
              <a:spcBef>
                <a:spcPts val="0"/>
              </a:spcBef>
              <a:spcAft>
                <a:spcPts val="0"/>
              </a:spcAft>
              <a:buClr>
                <a:srgbClr val="3F3F3F"/>
              </a:buClr>
              <a:buSzPts val="1200"/>
              <a:buChar char="–"/>
            </a:pPr>
            <a:r>
              <a:rPr lang="en" sz="1200">
                <a:solidFill>
                  <a:srgbClr val="3F3F3F"/>
                </a:solidFill>
              </a:rPr>
              <a:t>Differentiate and analyze your emotions.  Are you angry or sad?  What feeling is being provoked by this emotion.</a:t>
            </a:r>
            <a:endParaRPr sz="1200">
              <a:solidFill>
                <a:srgbClr val="3F3F3F"/>
              </a:solidFill>
            </a:endParaRPr>
          </a:p>
          <a:p>
            <a:pPr marL="914400" lvl="1" indent="-304800" algn="l" rtl="0">
              <a:lnSpc>
                <a:spcPct val="115000"/>
              </a:lnSpc>
              <a:spcBef>
                <a:spcPts val="0"/>
              </a:spcBef>
              <a:spcAft>
                <a:spcPts val="0"/>
              </a:spcAft>
              <a:buClr>
                <a:srgbClr val="3F3F3F"/>
              </a:buClr>
              <a:buSzPts val="1200"/>
              <a:buChar char="–"/>
            </a:pPr>
            <a:r>
              <a:rPr lang="en" sz="1200">
                <a:solidFill>
                  <a:srgbClr val="3F3F3F"/>
                </a:solidFill>
              </a:rPr>
              <a:t>Accept and appreciate emotions.  Emotions make us empathetic.</a:t>
            </a:r>
            <a:endParaRPr sz="1200">
              <a:solidFill>
                <a:srgbClr val="3F3F3F"/>
              </a:solidFill>
            </a:endParaRPr>
          </a:p>
          <a:p>
            <a:pPr marL="914400" lvl="1" indent="-304800" algn="l" rtl="0">
              <a:lnSpc>
                <a:spcPct val="115000"/>
              </a:lnSpc>
              <a:spcBef>
                <a:spcPts val="0"/>
              </a:spcBef>
              <a:spcAft>
                <a:spcPts val="0"/>
              </a:spcAft>
              <a:buClr>
                <a:srgbClr val="3F3F3F"/>
              </a:buClr>
              <a:buSzPts val="1200"/>
              <a:buChar char="–"/>
            </a:pPr>
            <a:r>
              <a:rPr lang="en" sz="1200">
                <a:solidFill>
                  <a:srgbClr val="3F3F3F"/>
                </a:solidFill>
              </a:rPr>
              <a:t>Reflect on your emotions and their origin.  What is the root cause of the emotion you are experiencing?</a:t>
            </a:r>
            <a:endParaRPr sz="1200">
              <a:solidFill>
                <a:srgbClr val="3F3F3F"/>
              </a:solidFill>
            </a:endParaRPr>
          </a:p>
          <a:p>
            <a:pPr marL="914400" lvl="1" indent="-304800" algn="l" rtl="0">
              <a:lnSpc>
                <a:spcPct val="115000"/>
              </a:lnSpc>
              <a:spcBef>
                <a:spcPts val="0"/>
              </a:spcBef>
              <a:spcAft>
                <a:spcPts val="0"/>
              </a:spcAft>
              <a:buClr>
                <a:srgbClr val="3F3F3F"/>
              </a:buClr>
              <a:buSzPts val="1200"/>
              <a:buChar char="–"/>
            </a:pPr>
            <a:r>
              <a:rPr lang="en" sz="1200">
                <a:solidFill>
                  <a:srgbClr val="3F3F3F"/>
                </a:solidFill>
              </a:rPr>
              <a:t>Handle your emotions.  Do no suppress them!  Work THROUGH them.</a:t>
            </a:r>
            <a:endParaRPr sz="1200">
              <a:solidFill>
                <a:srgbClr val="3F3F3F"/>
              </a:solidFill>
            </a:endParaRPr>
          </a:p>
          <a:p>
            <a:pPr marL="457200" lvl="0" indent="-304800" algn="l" rtl="0">
              <a:lnSpc>
                <a:spcPct val="115000"/>
              </a:lnSpc>
              <a:spcBef>
                <a:spcPts val="0"/>
              </a:spcBef>
              <a:spcAft>
                <a:spcPts val="0"/>
              </a:spcAft>
              <a:buClr>
                <a:srgbClr val="3F3F3F"/>
              </a:buClr>
              <a:buSzPts val="1200"/>
              <a:buChar char="•"/>
            </a:pPr>
            <a:r>
              <a:rPr lang="en" sz="1200">
                <a:solidFill>
                  <a:srgbClr val="3F3F3F"/>
                </a:solidFill>
              </a:rPr>
              <a:t>Seek to understand.  Listen and observe non-verbal cues, ask questions.</a:t>
            </a:r>
            <a:endParaRPr sz="1200">
              <a:solidFill>
                <a:srgbClr val="3F3F3F"/>
              </a:solidFill>
            </a:endParaRPr>
          </a:p>
          <a:p>
            <a:pPr marL="914400" lvl="1" indent="-304800" algn="l" rtl="0">
              <a:lnSpc>
                <a:spcPct val="115000"/>
              </a:lnSpc>
              <a:spcBef>
                <a:spcPts val="0"/>
              </a:spcBef>
              <a:spcAft>
                <a:spcPts val="0"/>
              </a:spcAft>
              <a:buClr>
                <a:srgbClr val="3F3F3F"/>
              </a:buClr>
              <a:buSzPts val="1200"/>
              <a:buChar char="–"/>
            </a:pPr>
            <a:r>
              <a:rPr lang="en" sz="1200">
                <a:solidFill>
                  <a:srgbClr val="3F3F3F"/>
                </a:solidFill>
              </a:rPr>
              <a:t>Handle the emotions of others by understanding that they may not be as aware of their emotions.  </a:t>
            </a:r>
            <a:endParaRPr sz="1200">
              <a:solidFill>
                <a:srgbClr val="3F3F3F"/>
              </a:solidFill>
            </a:endParaRPr>
          </a:p>
          <a:p>
            <a:pPr marL="914400" lvl="1" indent="-304800" algn="l" rtl="0">
              <a:lnSpc>
                <a:spcPct val="115000"/>
              </a:lnSpc>
              <a:spcBef>
                <a:spcPts val="0"/>
              </a:spcBef>
              <a:spcAft>
                <a:spcPts val="0"/>
              </a:spcAft>
              <a:buClr>
                <a:srgbClr val="3F3F3F"/>
              </a:buClr>
              <a:buSzPts val="1200"/>
              <a:buChar char="–"/>
            </a:pPr>
            <a:r>
              <a:rPr lang="en" sz="1200">
                <a:solidFill>
                  <a:srgbClr val="3F3F3F"/>
                </a:solidFill>
              </a:rPr>
              <a:t>Listen reflectively by repeating back what they have shared. </a:t>
            </a:r>
            <a:endParaRPr sz="1200">
              <a:solidFill>
                <a:srgbClr val="3F3F3F"/>
              </a:solidFill>
            </a:endParaRPr>
          </a:p>
          <a:p>
            <a:pPr marL="914400" lvl="1" indent="-304800" algn="l" rtl="0">
              <a:lnSpc>
                <a:spcPct val="115000"/>
              </a:lnSpc>
              <a:spcBef>
                <a:spcPts val="0"/>
              </a:spcBef>
              <a:spcAft>
                <a:spcPts val="0"/>
              </a:spcAft>
              <a:buClr>
                <a:srgbClr val="3F3F3F"/>
              </a:buClr>
              <a:buSzPts val="1200"/>
              <a:buChar char="–"/>
            </a:pPr>
            <a:r>
              <a:rPr lang="en" sz="1200">
                <a:solidFill>
                  <a:srgbClr val="3F3F3F"/>
                </a:solidFill>
              </a:rPr>
              <a:t>Ask open ended questions.  Be careful not to “assign” an emotion to them.  </a:t>
            </a:r>
            <a:endParaRPr sz="1200">
              <a:solidFill>
                <a:srgbClr val="3F3F3F"/>
              </a:solidFill>
            </a:endParaRPr>
          </a:p>
          <a:p>
            <a:pPr marL="457200" lvl="0" indent="-304800" algn="l" rtl="0">
              <a:lnSpc>
                <a:spcPct val="115000"/>
              </a:lnSpc>
              <a:spcBef>
                <a:spcPts val="0"/>
              </a:spcBef>
              <a:spcAft>
                <a:spcPts val="0"/>
              </a:spcAft>
              <a:buClr>
                <a:srgbClr val="3F3F3F"/>
              </a:buClr>
              <a:buSzPts val="1200"/>
              <a:buChar char="•"/>
            </a:pPr>
            <a:r>
              <a:rPr lang="en" sz="1200">
                <a:solidFill>
                  <a:srgbClr val="3F3F3F"/>
                </a:solidFill>
              </a:rPr>
              <a:t>Focus on relationships.</a:t>
            </a:r>
            <a:endParaRPr sz="1200">
              <a:solidFill>
                <a:srgbClr val="3F3F3F"/>
              </a:solidFill>
            </a:endParaRPr>
          </a:p>
          <a:p>
            <a:pPr marL="914400" lvl="1" indent="-304800" algn="l" rtl="0">
              <a:lnSpc>
                <a:spcPct val="115000"/>
              </a:lnSpc>
              <a:spcBef>
                <a:spcPts val="0"/>
              </a:spcBef>
              <a:spcAft>
                <a:spcPts val="0"/>
              </a:spcAft>
              <a:buClr>
                <a:srgbClr val="3F3F3F"/>
              </a:buClr>
              <a:buSzPts val="1200"/>
              <a:buChar char="–"/>
            </a:pPr>
            <a:r>
              <a:rPr lang="en" sz="1200">
                <a:solidFill>
                  <a:srgbClr val="3F3F3F"/>
                </a:solidFill>
              </a:rPr>
              <a:t>Work flows through relationships.  </a:t>
            </a:r>
            <a:endParaRPr sz="1200">
              <a:solidFill>
                <a:srgbClr val="3F3F3F"/>
              </a:solidFill>
            </a:endParaRPr>
          </a:p>
          <a:p>
            <a:pPr marL="914400" lvl="1" indent="-304800" algn="l" rtl="0">
              <a:lnSpc>
                <a:spcPct val="115000"/>
              </a:lnSpc>
              <a:spcBef>
                <a:spcPts val="0"/>
              </a:spcBef>
              <a:spcAft>
                <a:spcPts val="0"/>
              </a:spcAft>
              <a:buClr>
                <a:srgbClr val="3F3F3F"/>
              </a:buClr>
              <a:buSzPts val="1200"/>
              <a:buChar char="–"/>
            </a:pPr>
            <a:r>
              <a:rPr lang="en" sz="1200">
                <a:solidFill>
                  <a:srgbClr val="3F3F3F"/>
                </a:solidFill>
              </a:rPr>
              <a:t>Relationships are valuable.  </a:t>
            </a:r>
            <a:endParaRPr sz="1200">
              <a:solidFill>
                <a:srgbClr val="3F3F3F"/>
              </a:solidFill>
            </a:endParaRPr>
          </a:p>
          <a:p>
            <a:pPr marL="914400" lvl="1" indent="-304800" algn="l" rtl="0">
              <a:lnSpc>
                <a:spcPct val="115000"/>
              </a:lnSpc>
              <a:spcBef>
                <a:spcPts val="0"/>
              </a:spcBef>
              <a:spcAft>
                <a:spcPts val="0"/>
              </a:spcAft>
              <a:buClr>
                <a:srgbClr val="3F3F3F"/>
              </a:buClr>
              <a:buSzPts val="1200"/>
              <a:buChar char="–"/>
            </a:pPr>
            <a:r>
              <a:rPr lang="en" sz="1200">
                <a:solidFill>
                  <a:srgbClr val="3F3F3F"/>
                </a:solidFill>
              </a:rPr>
              <a:t>Our triune God is the perfect reflection of relationship.</a:t>
            </a:r>
            <a:endParaRPr sz="1200">
              <a:solidFill>
                <a:srgbClr val="3F3F3F"/>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52cdf5411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52cdf5411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50">
                <a:solidFill>
                  <a:srgbClr val="303030"/>
                </a:solidFill>
                <a:highlight>
                  <a:srgbClr val="FFFFFF"/>
                </a:highlight>
              </a:rPr>
              <a:t>In working with her own adopted children, Cherilyn Orr developed what’s now known as The Stoplight Approach. Based on research into child development and behaviour management, Orr helps parents equip their children to understand their emotions by using the universal language of the traffic light.</a:t>
            </a:r>
            <a:endParaRPr sz="1450">
              <a:solidFill>
                <a:srgbClr val="303030"/>
              </a:solidFill>
              <a:highlight>
                <a:srgbClr val="FFFFFF"/>
              </a:highlight>
            </a:endParaRPr>
          </a:p>
          <a:p>
            <a:pPr marL="0" lvl="0" indent="0" algn="l" rtl="0">
              <a:spcBef>
                <a:spcPts val="0"/>
              </a:spcBef>
              <a:spcAft>
                <a:spcPts val="0"/>
              </a:spcAft>
              <a:buNone/>
            </a:pPr>
            <a:endParaRPr sz="1450">
              <a:solidFill>
                <a:srgbClr val="303030"/>
              </a:solidFill>
              <a:highlight>
                <a:srgbClr val="FFFFFF"/>
              </a:highlight>
            </a:endParaRPr>
          </a:p>
          <a:p>
            <a:pPr marL="0" lvl="0" indent="0" algn="l" rtl="0">
              <a:spcBef>
                <a:spcPts val="0"/>
              </a:spcBef>
              <a:spcAft>
                <a:spcPts val="0"/>
              </a:spcAft>
              <a:buNone/>
            </a:pPr>
            <a:r>
              <a:rPr lang="en" sz="1450">
                <a:solidFill>
                  <a:srgbClr val="303030"/>
                </a:solidFill>
                <a:highlight>
                  <a:srgbClr val="FFFFFF"/>
                </a:highlight>
              </a:rPr>
              <a:t>Interestingly, in their work with adults and couples in distress, Focus on the Family Canada’s counselling team has found that The Stoplight Approach is a valuable tool for those of us who have never been shown how to regulate our emotions.</a:t>
            </a:r>
            <a:endParaRPr sz="1450">
              <a:solidFill>
                <a:srgbClr val="303030"/>
              </a:solidFill>
              <a:highlight>
                <a:srgbClr val="FFFFFF"/>
              </a:highlight>
            </a:endParaRPr>
          </a:p>
          <a:p>
            <a:pPr marL="0" lvl="0" indent="0" algn="l" rtl="0">
              <a:spcBef>
                <a:spcPts val="0"/>
              </a:spcBef>
              <a:spcAft>
                <a:spcPts val="0"/>
              </a:spcAft>
              <a:buNone/>
            </a:pPr>
            <a:endParaRPr sz="1450">
              <a:solidFill>
                <a:srgbClr val="303030"/>
              </a:solidFill>
              <a:highlight>
                <a:srgbClr val="FFFFFF"/>
              </a:highlight>
            </a:endParaRPr>
          </a:p>
          <a:p>
            <a:pPr marL="457200" lvl="0" indent="-298450" algn="l" rtl="0">
              <a:spcBef>
                <a:spcPts val="0"/>
              </a:spcBef>
              <a:spcAft>
                <a:spcPts val="0"/>
              </a:spcAft>
              <a:buSzPts val="1100"/>
              <a:buAutoNum type="arabicPeriod"/>
            </a:pPr>
            <a:r>
              <a:rPr lang="en" sz="1450">
                <a:solidFill>
                  <a:srgbClr val="303030"/>
                </a:solidFill>
                <a:highlight>
                  <a:srgbClr val="FFFFFF"/>
                </a:highlight>
              </a:rPr>
              <a:t>In this reactive state, you are unable to listen, to concentrate or to think clearly, which means you are not able to come to any resolution. The red brain is you in survival mode with only self-protection as your main concern.</a:t>
            </a:r>
            <a:endParaRPr sz="1450">
              <a:solidFill>
                <a:srgbClr val="303030"/>
              </a:solidFill>
              <a:highlight>
                <a:srgbClr val="FFFFFF"/>
              </a:highlight>
            </a:endParaRPr>
          </a:p>
          <a:p>
            <a:pPr marL="457200" lvl="0" indent="-320675" algn="l" rtl="0">
              <a:spcBef>
                <a:spcPts val="0"/>
              </a:spcBef>
              <a:spcAft>
                <a:spcPts val="0"/>
              </a:spcAft>
              <a:buClr>
                <a:srgbClr val="303030"/>
              </a:buClr>
              <a:buSzPts val="1450"/>
              <a:buAutoNum type="arabicPeriod"/>
            </a:pPr>
            <a:r>
              <a:rPr lang="en" sz="1450">
                <a:solidFill>
                  <a:srgbClr val="303030"/>
                </a:solidFill>
                <a:highlight>
                  <a:srgbClr val="FFFFFF"/>
                </a:highlight>
              </a:rPr>
              <a:t>The yellow brain is a step away from red brain where you may not feel like you’re in survival mode, but you do feel disconnected. You may be tired and stressed, you may be hungry. Your worry, listlessness or annoyance makes you vulnerable to quickly slipping into red brain.</a:t>
            </a:r>
            <a:endParaRPr sz="1450">
              <a:solidFill>
                <a:srgbClr val="303030"/>
              </a:solidFill>
              <a:highlight>
                <a:srgbClr val="FFFFFF"/>
              </a:highlight>
            </a:endParaRPr>
          </a:p>
          <a:p>
            <a:pPr marL="457200" lvl="0" indent="-320675" algn="l" rtl="0">
              <a:spcBef>
                <a:spcPts val="0"/>
              </a:spcBef>
              <a:spcAft>
                <a:spcPts val="0"/>
              </a:spcAft>
              <a:buClr>
                <a:srgbClr val="303030"/>
              </a:buClr>
              <a:buSzPts val="1450"/>
              <a:buAutoNum type="arabicPeriod"/>
            </a:pPr>
            <a:r>
              <a:rPr lang="en" sz="1450">
                <a:solidFill>
                  <a:srgbClr val="303030"/>
                </a:solidFill>
                <a:highlight>
                  <a:srgbClr val="FFFFFF"/>
                </a:highlight>
              </a:rPr>
              <a:t>Green brain is the state in which you are using all of your brain to fully experience life, focus on your tasks, cooperate with those around you and find healthy solutions to the problems you face. When we are in green brain, we feel safe, secure and content. Green brain enables us to thoughtfully see the world around us – and the emotions within us – with perspective.</a:t>
            </a:r>
            <a:endParaRPr sz="1450">
              <a:solidFill>
                <a:srgbClr val="303030"/>
              </a:solidFill>
              <a:highlight>
                <a:srgbClr val="FFFFFF"/>
              </a:highlight>
            </a:endParaRPr>
          </a:p>
          <a:p>
            <a:pPr marL="0" lvl="0" indent="0" algn="l" rtl="0">
              <a:spcBef>
                <a:spcPts val="0"/>
              </a:spcBef>
              <a:spcAft>
                <a:spcPts val="0"/>
              </a:spcAft>
              <a:buNone/>
            </a:pPr>
            <a:endParaRPr sz="1450">
              <a:solidFill>
                <a:srgbClr val="303030"/>
              </a:solidFill>
              <a:highlight>
                <a:srgbClr val="FFFFFF"/>
              </a:highlight>
            </a:endParaRPr>
          </a:p>
          <a:p>
            <a:pPr marL="0" lvl="0" indent="0" algn="l" rtl="0">
              <a:spcBef>
                <a:spcPts val="0"/>
              </a:spcBef>
              <a:spcAft>
                <a:spcPts val="0"/>
              </a:spcAft>
              <a:buNone/>
            </a:pPr>
            <a:r>
              <a:rPr lang="en" sz="1450">
                <a:solidFill>
                  <a:srgbClr val="303030"/>
                </a:solidFill>
                <a:highlight>
                  <a:srgbClr val="FFFFFF"/>
                </a:highlight>
              </a:rPr>
              <a:t>Simply put, emotional intelligence is our ability to go from red brain and yellow brain back to green brain. It’s not that emotionally intelligent people are never in red brain or yellow brain; it’s that they have high emotional resilience that allows them to bounce back to green brain.</a:t>
            </a:r>
            <a:endParaRPr sz="1450">
              <a:solidFill>
                <a:srgbClr val="303030"/>
              </a:solidFill>
              <a:highlight>
                <a:srgbClr val="FFFFFF"/>
              </a:highlight>
            </a:endParaRPr>
          </a:p>
          <a:p>
            <a:pPr marL="0" lvl="0" indent="0" algn="l" rtl="0">
              <a:spcBef>
                <a:spcPts val="0"/>
              </a:spcBef>
              <a:spcAft>
                <a:spcPts val="0"/>
              </a:spcAft>
              <a:buNone/>
            </a:pPr>
            <a:endParaRPr sz="1450">
              <a:solidFill>
                <a:srgbClr val="303030"/>
              </a:solidFill>
              <a:highlight>
                <a:srgbClr val="FFFFFF"/>
              </a:highlight>
            </a:endParaRPr>
          </a:p>
          <a:p>
            <a:pPr marL="0" lvl="0" indent="0" algn="l" rtl="0">
              <a:spcBef>
                <a:spcPts val="0"/>
              </a:spcBef>
              <a:spcAft>
                <a:spcPts val="0"/>
              </a:spcAft>
              <a:buNone/>
            </a:pPr>
            <a:r>
              <a:rPr lang="en" sz="1450">
                <a:solidFill>
                  <a:srgbClr val="303030"/>
                </a:solidFill>
                <a:highlight>
                  <a:srgbClr val="FFFFFF"/>
                </a:highlight>
              </a:rPr>
              <a:t>As with any skill, this is one that takes practice. Before anything else, you need to learn to identify what you’re feeling.</a:t>
            </a:r>
            <a:endParaRPr sz="1450">
              <a:solidFill>
                <a:srgbClr val="303030"/>
              </a:solidFill>
              <a:highlight>
                <a:srgbClr val="FFFFFF"/>
              </a:highlight>
            </a:endParaRPr>
          </a:p>
          <a:p>
            <a:pPr marL="0" lvl="0" indent="0" algn="l" rtl="0">
              <a:spcBef>
                <a:spcPts val="0"/>
              </a:spcBef>
              <a:spcAft>
                <a:spcPts val="0"/>
              </a:spcAft>
              <a:buNone/>
            </a:pPr>
            <a:endParaRPr sz="1450">
              <a:solidFill>
                <a:srgbClr val="303030"/>
              </a:solidFill>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52cdf5411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52cdf5411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Marriage Enrichment program at Focus on the Family in CAnada, their marriage therapists help couples develop their emotional intelligence by teaching them the five steps of what’s called the Care Cycle:</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a:t>First, learn to be aware of when you are feeling something. You may not know what the feeling is, but you can sense your body responding to a difficult emotion. When this happens, give yourself space to find comfort, clarity and objectivity – what Reed and Hooper refer to as “taking space to care for my heart.” This may require you to physically remove yourself from what’s triggering you.</a:t>
            </a:r>
            <a:endParaRPr/>
          </a:p>
          <a:p>
            <a:pPr marL="457200" lvl="0" indent="-298450" algn="l" rtl="0">
              <a:spcBef>
                <a:spcPts val="0"/>
              </a:spcBef>
              <a:spcAft>
                <a:spcPts val="0"/>
              </a:spcAft>
              <a:buSzPts val="1100"/>
              <a:buAutoNum type="arabicPeriod"/>
            </a:pPr>
            <a:r>
              <a:rPr lang="en"/>
              <a:t>“The thought of looking beneath the surface at our hearts can be frightening, especially if we are used to ignoring our feelings. But God has given us feelings as information – like our own early warning system; they signal to us that something important is going on with us and we need to attend to it. If we ignore them, we will find other things in our life are affected.”</a:t>
            </a:r>
            <a:endParaRPr/>
          </a:p>
          <a:p>
            <a:pPr marL="457200" lvl="0" indent="-298450" algn="l" rtl="0">
              <a:spcBef>
                <a:spcPts val="0"/>
              </a:spcBef>
              <a:spcAft>
                <a:spcPts val="0"/>
              </a:spcAft>
              <a:buSzPts val="1100"/>
              <a:buAutoNum type="arabicPeriod"/>
            </a:pPr>
            <a:r>
              <a:rPr lang="en"/>
              <a:t>Allow God into the process.   God is for you and desires to be invited into what you’re feeling. This step of allowing God into our process is incredibly valuable. It may even be helpful for you to have the following verse saved on your phone or posted in your home to help you remember this crucial step: “Search me, O God, and know my heart! Try me and know my thoughts! And see if there be any grievous way in me, and lead me in the way everlasting!” (Psalm 139:23-24)</a:t>
            </a:r>
            <a:endParaRPr/>
          </a:p>
          <a:p>
            <a:pPr marL="457200" lvl="0" indent="-298450" algn="l" rtl="0">
              <a:spcBef>
                <a:spcPts val="0"/>
              </a:spcBef>
              <a:spcAft>
                <a:spcPts val="0"/>
              </a:spcAft>
              <a:buSzPts val="1100"/>
              <a:buAutoNum type="arabicPeriod"/>
            </a:pPr>
            <a:r>
              <a:rPr lang="en"/>
              <a:t>Now that you’ve identified what you’re feeling, you’re aware of it, you’ve accepted it and you’ve allowed God into it, you can start to regulate your emotions. Ask yourself if this feeling is familiar, if you’re amplifying it or distorting it. Pray and ask God to reveal to you what the truth of the situation is, not what you perceive the truth to be.  “When what we say, what we hear, and what we mean are not in agreement,” she writes, “we retreat into our heads and make up stories that help us reconcile the discrepancies.” -Glasser  Part of attending is being able to set those perceived truths aside in order to take ownership for our part in what we’re feeling and take steps to be more resilient in moving toward green brain.</a:t>
            </a:r>
            <a:endParaRPr/>
          </a:p>
          <a:p>
            <a:pPr marL="457200" lvl="0" indent="-298450" algn="l" rtl="0">
              <a:spcBef>
                <a:spcPts val="0"/>
              </a:spcBef>
              <a:spcAft>
                <a:spcPts val="0"/>
              </a:spcAft>
              <a:buSzPts val="1100"/>
              <a:buAutoNum type="arabicPeriod"/>
            </a:pPr>
            <a:r>
              <a:rPr lang="en"/>
              <a:t>This process of personal reflection and self-regulation is what enables us to connect with others. If you are not emotionally intelligent and you are constantly stuck in a state of red or yellow brain, you are incapable of meaningful connection with people. When you are able to go through this Care Cycle process and choose to respond instead of react, you can show empathy and improve your relationships.</a:t>
            </a:r>
            <a:endParaRPr/>
          </a:p>
          <a:p>
            <a:pPr marL="0" lvl="0" indent="0" algn="l" rtl="0">
              <a:spcBef>
                <a:spcPts val="0"/>
              </a:spcBef>
              <a:spcAft>
                <a:spcPts val="0"/>
              </a:spcAft>
              <a:buNone/>
            </a:pPr>
            <a:endParaRPr/>
          </a:p>
          <a:p>
            <a:pPr marL="0" lvl="0" indent="0" algn="l" rtl="0">
              <a:spcBef>
                <a:spcPts val="0"/>
              </a:spcBef>
              <a:spcAft>
                <a:spcPts val="0"/>
              </a:spcAft>
              <a:buNone/>
            </a:pPr>
            <a:r>
              <a:rPr lang="en"/>
              <a:t>Taking ownership of your emotional well-being and continually finding ways to develop your emotional intelligence enables you to be a whole person.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52cdf5411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52cdf5411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4b0891faf4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4b0891faf4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4b0891faf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14b0891faf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4b0891faf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14b0891faf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4b0891faf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14b0891faf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4b0891faf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*Disclaimer: I am not a therapist or a psychologist.  I am just a human that has experienced a lot of emotions so I decided to learn about them.</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92" name="Google Shape;92;g14b0891faf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4b0891faf4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4b0891faf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many ways to define emotions.  For the purposes of this session, I summarized several definitions I found.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4b0891faf4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4b0891faf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might ask then, how are emotions different from feelings?  [read slide] Emotions give rise to feelings.  As you can see in this graphic, there are many feelings that result from one particular emotion.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b0891faf4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b0891faf4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Genesis to Revelation, the Bible includes stories of many people called by the Lord to serve His will and purpose.  Many are recorded as experiencing a wide range of emotions.  In Genesis 4:5-6 Cain got angry with God because he was dismissive of his offering.  God himself was angry throughout the Old Testament!  </a:t>
            </a:r>
            <a:endParaRPr/>
          </a:p>
          <a:p>
            <a:pPr marL="0" lvl="0" indent="0" algn="l" rtl="0">
              <a:spcBef>
                <a:spcPts val="0"/>
              </a:spcBef>
              <a:spcAft>
                <a:spcPts val="0"/>
              </a:spcAft>
              <a:buNone/>
            </a:pPr>
            <a:endParaRPr/>
          </a:p>
          <a:p>
            <a:pPr marL="0" lvl="0" indent="0" algn="l" rtl="0">
              <a:spcBef>
                <a:spcPts val="0"/>
              </a:spcBef>
              <a:spcAft>
                <a:spcPts val="0"/>
              </a:spcAft>
              <a:buNone/>
            </a:pPr>
            <a:r>
              <a:rPr lang="en"/>
              <a:t>Can anyone name one person in the Bible that exhibited fear? Sadness? Joy?</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4b0891faf4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4b0891faf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According to the Institute for Health and Human Potential….(read slide)</a:t>
            </a:r>
            <a:endParaRPr/>
          </a:p>
          <a:p>
            <a:pPr marL="457200" lvl="0" indent="-298450" algn="l" rtl="0">
              <a:spcBef>
                <a:spcPts val="0"/>
              </a:spcBef>
              <a:spcAft>
                <a:spcPts val="0"/>
              </a:spcAft>
              <a:buSzPts val="1100"/>
              <a:buChar char="●"/>
            </a:pPr>
            <a:r>
              <a:rPr lang="en"/>
              <a:t>In practical terms, this means being aware that emotions can drive our behavior and impact people (positively and negatively), and learning how to manage those emotions – both our own and others.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4b0891faf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4b0891faf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term emotional intelligence was created by two researchers, Peter Salavoy and John Mayer in their article “Emotional Intelligence” in the journal Imagination, Cognition, and Personality in 1990. It was later popularized by Dan Goleman in his 1995 book Emotional Intelligence.  His research centered around EI in the context of work.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52" name="Google Shape;52;p13"/>
          <p:cNvPicPr preferRelativeResize="0"/>
          <p:nvPr/>
        </p:nvPicPr>
        <p:blipFill rotWithShape="1">
          <a:blip r:embed="rId3">
            <a:alphaModFix/>
          </a:blip>
          <a:srcRect/>
          <a:stretch/>
        </p:blipFill>
        <p:spPr>
          <a:xfrm>
            <a:off x="536937" y="531405"/>
            <a:ext cx="2675494" cy="96240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5" name="Google Shape;55;p14"/>
          <p:cNvSpPr txBox="1">
            <a:spLocks noGrp="1"/>
          </p:cNvSpPr>
          <p:nvPr>
            <p:ph type="ctrTitle"/>
          </p:nvPr>
        </p:nvSpPr>
        <p:spPr>
          <a:xfrm>
            <a:off x="541774" y="3086985"/>
            <a:ext cx="7798500" cy="6363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624165"/>
              </a:buClr>
              <a:buSzPts val="3600"/>
              <a:buFont typeface="Arial"/>
              <a:buNone/>
              <a:defRPr sz="3600" b="0" i="0" u="none" strike="noStrike" cap="none">
                <a:solidFill>
                  <a:srgbClr val="624165"/>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6" name="Google Shape;56;p14"/>
          <p:cNvSpPr txBox="1">
            <a:spLocks noGrp="1"/>
          </p:cNvSpPr>
          <p:nvPr>
            <p:ph type="body" idx="1"/>
          </p:nvPr>
        </p:nvSpPr>
        <p:spPr>
          <a:xfrm>
            <a:off x="541774" y="3761172"/>
            <a:ext cx="7798500" cy="7425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Clr>
                <a:srgbClr val="981B1F"/>
              </a:buClr>
              <a:buSzPts val="1800"/>
              <a:buFont typeface="Arial"/>
              <a:buNone/>
              <a:defRPr sz="1800" b="0" i="0" u="none" strike="noStrike" cap="none">
                <a:solidFill>
                  <a:srgbClr val="981B1F"/>
                </a:solidFill>
                <a:latin typeface="Arial"/>
                <a:ea typeface="Arial"/>
                <a:cs typeface="Arial"/>
                <a:sym typeface="Arial"/>
              </a:defRPr>
            </a:lvl1pPr>
            <a:lvl2pPr marL="914400" marR="0" lvl="1" indent="-406400" algn="l" rtl="0">
              <a:spcBef>
                <a:spcPts val="12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2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7" name="Google Shape;57;p14"/>
          <p:cNvPicPr preferRelativeResize="0"/>
          <p:nvPr/>
        </p:nvPicPr>
        <p:blipFill rotWithShape="1">
          <a:blip r:embed="rId3">
            <a:alphaModFix/>
          </a:blip>
          <a:srcRect/>
          <a:stretch/>
        </p:blipFill>
        <p:spPr>
          <a:xfrm>
            <a:off x="7198795" y="4341651"/>
            <a:ext cx="1680201" cy="60438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8"/>
        <p:cNvGrpSpPr/>
        <p:nvPr/>
      </p:nvGrpSpPr>
      <p:grpSpPr>
        <a:xfrm>
          <a:off x="0" y="0"/>
          <a:ext cx="0" cy="0"/>
          <a:chOff x="0" y="0"/>
          <a:chExt cx="0" cy="0"/>
        </a:xfrm>
      </p:grpSpPr>
      <p:pic>
        <p:nvPicPr>
          <p:cNvPr id="59" name="Google Shape;59;p1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0" name="Google Shape;60;p15"/>
          <p:cNvSpPr txBox="1">
            <a:spLocks noGrp="1"/>
          </p:cNvSpPr>
          <p:nvPr>
            <p:ph type="title"/>
          </p:nvPr>
        </p:nvSpPr>
        <p:spPr>
          <a:xfrm>
            <a:off x="457200" y="284531"/>
            <a:ext cx="8229600" cy="857400"/>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rgbClr val="FFC60B"/>
              </a:buClr>
              <a:buSzPts val="4000"/>
              <a:buFont typeface="Arial"/>
              <a:buNone/>
              <a:defRPr sz="4000" b="0" i="0" u="none" strike="noStrike" cap="none">
                <a:solidFill>
                  <a:srgbClr val="FFC60B"/>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61" name="Google Shape;61;p15"/>
          <p:cNvSpPr txBox="1">
            <a:spLocks noGrp="1"/>
          </p:cNvSpPr>
          <p:nvPr>
            <p:ph type="body" idx="1"/>
          </p:nvPr>
        </p:nvSpPr>
        <p:spPr>
          <a:xfrm>
            <a:off x="457200" y="1265611"/>
            <a:ext cx="8229600" cy="30546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FFFFFF"/>
              </a:buClr>
              <a:buSzPts val="3200"/>
              <a:buFont typeface="Arial"/>
              <a:buChar char="•"/>
              <a:defRPr sz="3200" b="0" i="0" u="none" strike="noStrike" cap="none">
                <a:solidFill>
                  <a:srgbClr val="FFFFFF"/>
                </a:solidFill>
                <a:latin typeface="Arial"/>
                <a:ea typeface="Arial"/>
                <a:cs typeface="Arial"/>
                <a:sym typeface="Arial"/>
              </a:defRPr>
            </a:lvl1pPr>
            <a:lvl2pPr marL="914400" marR="0" lvl="1" indent="-406400" algn="l" rtl="0">
              <a:spcBef>
                <a:spcPts val="1200"/>
              </a:spcBef>
              <a:spcAft>
                <a:spcPts val="0"/>
              </a:spcAft>
              <a:buClr>
                <a:srgbClr val="FFFFFF"/>
              </a:buClr>
              <a:buSzPts val="2800"/>
              <a:buFont typeface="Arial"/>
              <a:buChar char="–"/>
              <a:defRPr sz="2800" b="0" i="0" u="none" strike="noStrike" cap="none">
                <a:solidFill>
                  <a:srgbClr val="FFFFFF"/>
                </a:solidFill>
                <a:latin typeface="Arial"/>
                <a:ea typeface="Arial"/>
                <a:cs typeface="Arial"/>
                <a:sym typeface="Arial"/>
              </a:defRPr>
            </a:lvl2pPr>
            <a:lvl3pPr marL="1371600" marR="0" lvl="2" indent="-381000" algn="l" rtl="0">
              <a:spcBef>
                <a:spcPts val="12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3pPr>
            <a:lvl4pPr marL="1828800" marR="0" lvl="3" indent="-355600" algn="l" rtl="0">
              <a:spcBef>
                <a:spcPts val="12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4pPr>
            <a:lvl5pPr marL="2286000" marR="0" lvl="4" indent="-355600" algn="l" rtl="0">
              <a:spcBef>
                <a:spcPts val="12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2" name="Google Shape;62;p15" descr="Wycliffe_BibleTranslators_wht.png"/>
          <p:cNvPicPr preferRelativeResize="0"/>
          <p:nvPr/>
        </p:nvPicPr>
        <p:blipFill rotWithShape="1">
          <a:blip r:embed="rId3">
            <a:alphaModFix/>
          </a:blip>
          <a:srcRect/>
          <a:stretch/>
        </p:blipFill>
        <p:spPr>
          <a:xfrm>
            <a:off x="7815616" y="4678206"/>
            <a:ext cx="1107212" cy="39808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3"/>
        <p:cNvGrpSpPr/>
        <p:nvPr/>
      </p:nvGrpSpPr>
      <p:grpSpPr>
        <a:xfrm>
          <a:off x="0" y="0"/>
          <a:ext cx="0" cy="0"/>
          <a:chOff x="0" y="0"/>
          <a:chExt cx="0" cy="0"/>
        </a:xfrm>
      </p:grpSpPr>
      <p:pic>
        <p:nvPicPr>
          <p:cNvPr id="64" name="Google Shape;64;p1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5" name="Google Shape;65;p16"/>
          <p:cNvSpPr txBox="1">
            <a:spLocks noGrp="1"/>
          </p:cNvSpPr>
          <p:nvPr>
            <p:ph type="title"/>
          </p:nvPr>
        </p:nvSpPr>
        <p:spPr>
          <a:xfrm>
            <a:off x="457200" y="284531"/>
            <a:ext cx="8229600" cy="857400"/>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rgbClr val="624165"/>
              </a:buClr>
              <a:buSzPts val="4000"/>
              <a:buFont typeface="Arial"/>
              <a:buNone/>
              <a:defRPr sz="4000" b="0" i="0" u="none" strike="noStrike" cap="none">
                <a:solidFill>
                  <a:srgbClr val="624165"/>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66" name="Google Shape;66;p16"/>
          <p:cNvSpPr txBox="1">
            <a:spLocks noGrp="1"/>
          </p:cNvSpPr>
          <p:nvPr>
            <p:ph type="body" idx="1"/>
          </p:nvPr>
        </p:nvSpPr>
        <p:spPr>
          <a:xfrm>
            <a:off x="457200" y="1265611"/>
            <a:ext cx="8229600" cy="30546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rtl="0">
              <a:spcBef>
                <a:spcPts val="12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rtl="0">
              <a:spcBef>
                <a:spcPts val="12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rtl="0">
              <a:spcBef>
                <a:spcPts val="12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rtl="0">
              <a:spcBef>
                <a:spcPts val="12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7" name="Google Shape;67;p16" descr="Wycliffe_BibleTranslators_wht.png"/>
          <p:cNvPicPr preferRelativeResize="0"/>
          <p:nvPr/>
        </p:nvPicPr>
        <p:blipFill rotWithShape="1">
          <a:blip r:embed="rId3">
            <a:alphaModFix/>
          </a:blip>
          <a:srcRect/>
          <a:stretch/>
        </p:blipFill>
        <p:spPr>
          <a:xfrm>
            <a:off x="7815616" y="4678206"/>
            <a:ext cx="1107212" cy="39808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8"/>
        <p:cNvGrpSpPr/>
        <p:nvPr/>
      </p:nvGrpSpPr>
      <p:grpSpPr>
        <a:xfrm>
          <a:off x="0" y="0"/>
          <a:ext cx="0" cy="0"/>
          <a:chOff x="0" y="0"/>
          <a:chExt cx="0" cy="0"/>
        </a:xfrm>
      </p:grpSpPr>
      <p:pic>
        <p:nvPicPr>
          <p:cNvPr id="69" name="Google Shape;69;p1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0" name="Google Shape;70;p17"/>
          <p:cNvSpPr txBox="1">
            <a:spLocks noGrp="1"/>
          </p:cNvSpPr>
          <p:nvPr>
            <p:ph type="title"/>
          </p:nvPr>
        </p:nvSpPr>
        <p:spPr>
          <a:xfrm>
            <a:off x="457200" y="297623"/>
            <a:ext cx="8229600" cy="857400"/>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rgbClr val="624165"/>
              </a:buClr>
              <a:buSzPts val="4000"/>
              <a:buFont typeface="Arial"/>
              <a:buNone/>
              <a:defRPr sz="4000" b="0" i="0" u="none" strike="noStrike" cap="none">
                <a:solidFill>
                  <a:srgbClr val="624165"/>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71" name="Google Shape;71;p17"/>
          <p:cNvSpPr txBox="1">
            <a:spLocks noGrp="1"/>
          </p:cNvSpPr>
          <p:nvPr>
            <p:ph type="body" idx="1"/>
          </p:nvPr>
        </p:nvSpPr>
        <p:spPr>
          <a:xfrm>
            <a:off x="457200" y="1291795"/>
            <a:ext cx="8229600" cy="30156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262626"/>
              </a:buClr>
              <a:buSzPts val="3200"/>
              <a:buFont typeface="Arial"/>
              <a:buChar char="•"/>
              <a:defRPr sz="3200" b="0" i="0" u="none" strike="noStrike" cap="none">
                <a:solidFill>
                  <a:srgbClr val="262626"/>
                </a:solidFill>
                <a:latin typeface="Arial"/>
                <a:ea typeface="Arial"/>
                <a:cs typeface="Arial"/>
                <a:sym typeface="Arial"/>
              </a:defRPr>
            </a:lvl1pPr>
            <a:lvl2pPr marL="914400" marR="0" lvl="1" indent="-406400" algn="l" rtl="0">
              <a:spcBef>
                <a:spcPts val="1200"/>
              </a:spcBef>
              <a:spcAft>
                <a:spcPts val="0"/>
              </a:spcAft>
              <a:buClr>
                <a:srgbClr val="262626"/>
              </a:buClr>
              <a:buSzPts val="2800"/>
              <a:buFont typeface="Arial"/>
              <a:buChar char="–"/>
              <a:defRPr sz="2800" b="0" i="0" u="none" strike="noStrike" cap="none">
                <a:solidFill>
                  <a:srgbClr val="262626"/>
                </a:solidFill>
                <a:latin typeface="Arial"/>
                <a:ea typeface="Arial"/>
                <a:cs typeface="Arial"/>
                <a:sym typeface="Arial"/>
              </a:defRPr>
            </a:lvl2pPr>
            <a:lvl3pPr marL="1371600" marR="0" lvl="2" indent="-381000" algn="l" rtl="0">
              <a:spcBef>
                <a:spcPts val="1200"/>
              </a:spcBef>
              <a:spcAft>
                <a:spcPts val="0"/>
              </a:spcAft>
              <a:buClr>
                <a:srgbClr val="262626"/>
              </a:buClr>
              <a:buSzPts val="2400"/>
              <a:buFont typeface="Arial"/>
              <a:buChar char="•"/>
              <a:defRPr sz="2400" b="0" i="0" u="none" strike="noStrike" cap="none">
                <a:solidFill>
                  <a:srgbClr val="262626"/>
                </a:solidFill>
                <a:latin typeface="Arial"/>
                <a:ea typeface="Arial"/>
                <a:cs typeface="Arial"/>
                <a:sym typeface="Arial"/>
              </a:defRPr>
            </a:lvl3pPr>
            <a:lvl4pPr marL="1828800" marR="0" lvl="3" indent="-355600" algn="l" rtl="0">
              <a:spcBef>
                <a:spcPts val="12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4pPr>
            <a:lvl5pPr marL="2286000" marR="0" lvl="4" indent="-355600" algn="l" rtl="0">
              <a:spcBef>
                <a:spcPts val="12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2" name="Google Shape;72;p17" descr="Wycliffe_BibleTranslators_wht.png"/>
          <p:cNvPicPr preferRelativeResize="0"/>
          <p:nvPr/>
        </p:nvPicPr>
        <p:blipFill rotWithShape="1">
          <a:blip r:embed="rId3">
            <a:alphaModFix/>
          </a:blip>
          <a:srcRect/>
          <a:stretch/>
        </p:blipFill>
        <p:spPr>
          <a:xfrm>
            <a:off x="7815616" y="4678206"/>
            <a:ext cx="1107212" cy="39808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tinyurl.com/mv5yb5am"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https://tinyurl.com/4m5jw5v3" TargetMode="External"/><Relationship Id="rId5" Type="http://schemas.openxmlformats.org/officeDocument/2006/relationships/hyperlink" Target="https://tinyurl.com/5h9xbcm7" TargetMode="External"/><Relationship Id="rId4" Type="http://schemas.openxmlformats.org/officeDocument/2006/relationships/hyperlink" Target="https://tinyurl.com/s4fd5fy3"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8"/>
          <p:cNvSpPr txBox="1"/>
          <p:nvPr/>
        </p:nvSpPr>
        <p:spPr>
          <a:xfrm>
            <a:off x="537520" y="2132572"/>
            <a:ext cx="3517800" cy="206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624165"/>
              </a:buClr>
              <a:buSzPts val="4000"/>
              <a:buFont typeface="Arial"/>
              <a:buNone/>
            </a:pPr>
            <a:r>
              <a:rPr lang="en" sz="4000" b="1">
                <a:solidFill>
                  <a:srgbClr val="624165"/>
                </a:solidFill>
              </a:rPr>
              <a:t>Welcome!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xfrm>
            <a:off x="457200" y="284531"/>
            <a:ext cx="8229600" cy="857400"/>
          </a:xfrm>
          <a:prstGeom prst="rect">
            <a:avLst/>
          </a:prstGeom>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
              <a:t>Importance of Emotional Intelligence</a:t>
            </a:r>
            <a:endParaRPr/>
          </a:p>
        </p:txBody>
      </p:sp>
      <p:sp>
        <p:nvSpPr>
          <p:cNvPr id="133" name="Google Shape;133;p27"/>
          <p:cNvSpPr txBox="1">
            <a:spLocks noGrp="1"/>
          </p:cNvSpPr>
          <p:nvPr>
            <p:ph type="body" idx="1"/>
          </p:nvPr>
        </p:nvSpPr>
        <p:spPr>
          <a:xfrm>
            <a:off x="457200" y="1265611"/>
            <a:ext cx="8229600" cy="3054600"/>
          </a:xfrm>
          <a:prstGeom prst="rect">
            <a:avLst/>
          </a:prstGeom>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Clr>
                <a:schemeClr val="dk1"/>
              </a:buClr>
              <a:buSzPts val="2300"/>
              <a:buChar char="●"/>
            </a:pPr>
            <a:r>
              <a:rPr lang="en" sz="2300">
                <a:solidFill>
                  <a:schemeClr val="dk1"/>
                </a:solidFill>
                <a:highlight>
                  <a:srgbClr val="FFFFFF"/>
                </a:highlight>
              </a:rPr>
              <a:t>Have uncomfortable conversations</a:t>
            </a:r>
            <a:endParaRPr sz="2300">
              <a:solidFill>
                <a:schemeClr val="dk1"/>
              </a:solidFill>
              <a:highlight>
                <a:srgbClr val="FFFFFF"/>
              </a:highlight>
            </a:endParaRPr>
          </a:p>
          <a:p>
            <a:pPr marL="457200" lvl="0" indent="-374650" algn="l" rtl="0">
              <a:lnSpc>
                <a:spcPct val="100000"/>
              </a:lnSpc>
              <a:spcBef>
                <a:spcPts val="0"/>
              </a:spcBef>
              <a:spcAft>
                <a:spcPts val="0"/>
              </a:spcAft>
              <a:buClr>
                <a:schemeClr val="dk1"/>
              </a:buClr>
              <a:buSzPts val="2300"/>
              <a:buChar char="●"/>
            </a:pPr>
            <a:r>
              <a:rPr lang="en" sz="2300">
                <a:solidFill>
                  <a:schemeClr val="dk1"/>
                </a:solidFill>
                <a:highlight>
                  <a:srgbClr val="FFFFFF"/>
                </a:highlight>
              </a:rPr>
              <a:t>Manage our emotions in high stress situations</a:t>
            </a:r>
            <a:endParaRPr sz="2300">
              <a:solidFill>
                <a:schemeClr val="dk1"/>
              </a:solidFill>
              <a:highlight>
                <a:srgbClr val="FFFFFF"/>
              </a:highlight>
            </a:endParaRPr>
          </a:p>
          <a:p>
            <a:pPr marL="457200" lvl="0" indent="-374650" algn="l" rtl="0">
              <a:lnSpc>
                <a:spcPct val="100000"/>
              </a:lnSpc>
              <a:spcBef>
                <a:spcPts val="0"/>
              </a:spcBef>
              <a:spcAft>
                <a:spcPts val="0"/>
              </a:spcAft>
              <a:buClr>
                <a:schemeClr val="dk1"/>
              </a:buClr>
              <a:buSzPts val="2300"/>
              <a:buChar char="●"/>
            </a:pPr>
            <a:r>
              <a:rPr lang="en" sz="2300">
                <a:solidFill>
                  <a:schemeClr val="dk1"/>
                </a:solidFill>
                <a:highlight>
                  <a:srgbClr val="FFFFFF"/>
                </a:highlight>
              </a:rPr>
              <a:t>Improve relationships</a:t>
            </a:r>
            <a:endParaRPr sz="2300">
              <a:solidFill>
                <a:schemeClr val="dk1"/>
              </a:solidFill>
              <a:highlight>
                <a:srgbClr val="FFFFFF"/>
              </a:highlight>
            </a:endParaRPr>
          </a:p>
          <a:p>
            <a:pPr marL="457200" lvl="0" indent="-374650" algn="l" rtl="0">
              <a:lnSpc>
                <a:spcPct val="100000"/>
              </a:lnSpc>
              <a:spcBef>
                <a:spcPts val="0"/>
              </a:spcBef>
              <a:spcAft>
                <a:spcPts val="0"/>
              </a:spcAft>
              <a:buClr>
                <a:schemeClr val="dk1"/>
              </a:buClr>
              <a:buSzPts val="2300"/>
              <a:buChar char="●"/>
            </a:pPr>
            <a:r>
              <a:rPr lang="en" sz="2300">
                <a:solidFill>
                  <a:schemeClr val="dk1"/>
                </a:solidFill>
                <a:highlight>
                  <a:schemeClr val="lt1"/>
                </a:highlight>
              </a:rPr>
              <a:t>Resolve conflicts </a:t>
            </a:r>
            <a:endParaRPr sz="2300">
              <a:solidFill>
                <a:schemeClr val="dk1"/>
              </a:solidFill>
              <a:highlight>
                <a:schemeClr val="lt1"/>
              </a:highlight>
            </a:endParaRPr>
          </a:p>
          <a:p>
            <a:pPr marL="457200" lvl="0" indent="-374650" algn="l" rtl="0">
              <a:lnSpc>
                <a:spcPct val="100000"/>
              </a:lnSpc>
              <a:spcBef>
                <a:spcPts val="0"/>
              </a:spcBef>
              <a:spcAft>
                <a:spcPts val="0"/>
              </a:spcAft>
              <a:buClr>
                <a:schemeClr val="dk1"/>
              </a:buClr>
              <a:buSzPts val="2300"/>
              <a:buChar char="●"/>
            </a:pPr>
            <a:r>
              <a:rPr lang="en" sz="2300">
                <a:solidFill>
                  <a:schemeClr val="dk1"/>
                </a:solidFill>
                <a:highlight>
                  <a:schemeClr val="lt1"/>
                </a:highlight>
              </a:rPr>
              <a:t>Coach and motivate others</a:t>
            </a:r>
            <a:endParaRPr sz="2300">
              <a:solidFill>
                <a:schemeClr val="dk1"/>
              </a:solidFill>
              <a:highlight>
                <a:schemeClr val="lt1"/>
              </a:highlight>
            </a:endParaRPr>
          </a:p>
          <a:p>
            <a:pPr marL="457200" lvl="0" indent="-374650" algn="l" rtl="0">
              <a:lnSpc>
                <a:spcPct val="100000"/>
              </a:lnSpc>
              <a:spcBef>
                <a:spcPts val="0"/>
              </a:spcBef>
              <a:spcAft>
                <a:spcPts val="0"/>
              </a:spcAft>
              <a:buClr>
                <a:schemeClr val="dk1"/>
              </a:buClr>
              <a:buSzPts val="2300"/>
              <a:buChar char="●"/>
            </a:pPr>
            <a:r>
              <a:rPr lang="en" sz="2300">
                <a:solidFill>
                  <a:schemeClr val="dk1"/>
                </a:solidFill>
                <a:highlight>
                  <a:schemeClr val="lt1"/>
                </a:highlight>
              </a:rPr>
              <a:t>Create a culture of collaboration</a:t>
            </a:r>
            <a:endParaRPr sz="2300">
              <a:solidFill>
                <a:schemeClr val="dk1"/>
              </a:solidFill>
              <a:highlight>
                <a:schemeClr val="lt1"/>
              </a:highlight>
            </a:endParaRPr>
          </a:p>
          <a:p>
            <a:pPr marL="457200" lvl="0" indent="-374650" algn="l" rtl="0">
              <a:lnSpc>
                <a:spcPct val="100000"/>
              </a:lnSpc>
              <a:spcBef>
                <a:spcPts val="0"/>
              </a:spcBef>
              <a:spcAft>
                <a:spcPts val="0"/>
              </a:spcAft>
              <a:buClr>
                <a:schemeClr val="dk1"/>
              </a:buClr>
              <a:buSzPts val="2300"/>
              <a:buChar char="●"/>
            </a:pPr>
            <a:r>
              <a:rPr lang="en" sz="2300">
                <a:solidFill>
                  <a:schemeClr val="dk1"/>
                </a:solidFill>
                <a:highlight>
                  <a:schemeClr val="lt1"/>
                </a:highlight>
              </a:rPr>
              <a:t>Build psychological safety within teams</a:t>
            </a:r>
            <a:endParaRPr sz="2300">
              <a:solidFill>
                <a:schemeClr val="dk1"/>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a:off x="457200" y="284531"/>
            <a:ext cx="8229600" cy="8574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
              <a:t>Emotional Intelligence Skills</a:t>
            </a:r>
            <a:endParaRPr/>
          </a:p>
        </p:txBody>
      </p:sp>
      <p:sp>
        <p:nvSpPr>
          <p:cNvPr id="139" name="Google Shape;139;p28"/>
          <p:cNvSpPr txBox="1">
            <a:spLocks noGrp="1"/>
          </p:cNvSpPr>
          <p:nvPr>
            <p:ph type="body" idx="1"/>
          </p:nvPr>
        </p:nvSpPr>
        <p:spPr>
          <a:xfrm>
            <a:off x="457200" y="1265611"/>
            <a:ext cx="8229600" cy="3054600"/>
          </a:xfrm>
          <a:prstGeom prst="rect">
            <a:avLst/>
          </a:prstGeom>
        </p:spPr>
        <p:txBody>
          <a:bodyPr spcFirstLastPara="1" wrap="square" lIns="91425" tIns="45700" rIns="91425" bIns="45700" anchor="t" anchorCtr="0">
            <a:normAutofit/>
          </a:bodyPr>
          <a:lstStyle/>
          <a:p>
            <a:pPr marL="457200" lvl="0" indent="-431800" algn="l" rtl="0">
              <a:spcBef>
                <a:spcPts val="640"/>
              </a:spcBef>
              <a:spcAft>
                <a:spcPts val="0"/>
              </a:spcAft>
              <a:buSzPts val="3200"/>
              <a:buChar char="•"/>
            </a:pPr>
            <a:r>
              <a:rPr lang="en"/>
              <a:t>Self-awareness</a:t>
            </a:r>
            <a:endParaRPr/>
          </a:p>
          <a:p>
            <a:pPr marL="457200" lvl="0" indent="-431800" algn="l" rtl="0">
              <a:spcBef>
                <a:spcPts val="0"/>
              </a:spcBef>
              <a:spcAft>
                <a:spcPts val="0"/>
              </a:spcAft>
              <a:buSzPts val="3200"/>
              <a:buChar char="•"/>
            </a:pPr>
            <a:r>
              <a:rPr lang="en"/>
              <a:t>Self-regulation</a:t>
            </a:r>
            <a:endParaRPr/>
          </a:p>
          <a:p>
            <a:pPr marL="457200" lvl="0" indent="-431800" algn="l" rtl="0">
              <a:spcBef>
                <a:spcPts val="0"/>
              </a:spcBef>
              <a:spcAft>
                <a:spcPts val="0"/>
              </a:spcAft>
              <a:buSzPts val="3200"/>
              <a:buChar char="•"/>
            </a:pPr>
            <a:r>
              <a:rPr lang="en"/>
              <a:t>Social Awareness</a:t>
            </a:r>
            <a:endParaRPr/>
          </a:p>
          <a:p>
            <a:pPr marL="457200" lvl="0" indent="-431800" algn="l" rtl="0">
              <a:spcBef>
                <a:spcPts val="0"/>
              </a:spcBef>
              <a:spcAft>
                <a:spcPts val="0"/>
              </a:spcAft>
              <a:buSzPts val="3200"/>
              <a:buChar char="•"/>
            </a:pPr>
            <a:r>
              <a:rPr lang="en"/>
              <a:t>Relationship Management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9"/>
          <p:cNvSpPr txBox="1">
            <a:spLocks noGrp="1"/>
          </p:cNvSpPr>
          <p:nvPr>
            <p:ph type="title"/>
          </p:nvPr>
        </p:nvSpPr>
        <p:spPr>
          <a:xfrm>
            <a:off x="457200" y="284531"/>
            <a:ext cx="8229600" cy="8574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
              <a:t>The Bible on Emotional Intelligence</a:t>
            </a:r>
            <a:endParaRPr/>
          </a:p>
        </p:txBody>
      </p:sp>
      <p:pic>
        <p:nvPicPr>
          <p:cNvPr id="145" name="Google Shape;145;p29"/>
          <p:cNvPicPr preferRelativeResize="0"/>
          <p:nvPr/>
        </p:nvPicPr>
        <p:blipFill>
          <a:blip r:embed="rId3">
            <a:alphaModFix/>
          </a:blip>
          <a:stretch>
            <a:fillRect/>
          </a:stretch>
        </p:blipFill>
        <p:spPr>
          <a:xfrm>
            <a:off x="2232863" y="1038550"/>
            <a:ext cx="4678275" cy="350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0"/>
          <p:cNvSpPr txBox="1">
            <a:spLocks noGrp="1"/>
          </p:cNvSpPr>
          <p:nvPr>
            <p:ph type="title"/>
          </p:nvPr>
        </p:nvSpPr>
        <p:spPr>
          <a:xfrm>
            <a:off x="457200" y="284531"/>
            <a:ext cx="8229600" cy="857400"/>
          </a:xfrm>
          <a:prstGeom prst="rect">
            <a:avLst/>
          </a:prstGeom>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
              <a:t>Improving Your Emotional Intelligence</a:t>
            </a:r>
            <a:endParaRPr/>
          </a:p>
        </p:txBody>
      </p:sp>
      <p:sp>
        <p:nvSpPr>
          <p:cNvPr id="151" name="Google Shape;151;p30"/>
          <p:cNvSpPr txBox="1">
            <a:spLocks noGrp="1"/>
          </p:cNvSpPr>
          <p:nvPr>
            <p:ph type="body" idx="1"/>
          </p:nvPr>
        </p:nvSpPr>
        <p:spPr>
          <a:xfrm>
            <a:off x="457200" y="1265611"/>
            <a:ext cx="8229600" cy="3054600"/>
          </a:xfrm>
          <a:prstGeom prst="rect">
            <a:avLst/>
          </a:prstGeom>
        </p:spPr>
        <p:txBody>
          <a:bodyPr spcFirstLastPara="1" wrap="square" lIns="91425" tIns="45700" rIns="91425" bIns="45700" anchor="t" anchorCtr="0">
            <a:normAutofit/>
          </a:bodyPr>
          <a:lstStyle/>
          <a:p>
            <a:pPr marL="457200" lvl="0" indent="-431800" algn="l" rtl="0">
              <a:spcBef>
                <a:spcPts val="640"/>
              </a:spcBef>
              <a:spcAft>
                <a:spcPts val="0"/>
              </a:spcAft>
              <a:buSzPts val="3200"/>
              <a:buAutoNum type="arabicPeriod"/>
            </a:pPr>
            <a:r>
              <a:rPr lang="en"/>
              <a:t>Learn how  to identify your emotional state.</a:t>
            </a:r>
            <a:endParaRPr/>
          </a:p>
          <a:p>
            <a:pPr marL="457200" lvl="0" indent="-431800" algn="l" rtl="0">
              <a:spcBef>
                <a:spcPts val="0"/>
              </a:spcBef>
              <a:spcAft>
                <a:spcPts val="0"/>
              </a:spcAft>
              <a:buSzPts val="3200"/>
              <a:buAutoNum type="arabicPeriod"/>
            </a:pPr>
            <a:r>
              <a:rPr lang="en"/>
              <a:t>Seek to understand.  Listen and observe non-verbal cues, ask questions.</a:t>
            </a:r>
            <a:endParaRPr/>
          </a:p>
          <a:p>
            <a:pPr marL="457200" lvl="0" indent="-431800" algn="l" rtl="0">
              <a:spcBef>
                <a:spcPts val="0"/>
              </a:spcBef>
              <a:spcAft>
                <a:spcPts val="0"/>
              </a:spcAft>
              <a:buSzPts val="3200"/>
              <a:buAutoNum type="arabicPeriod"/>
            </a:pPr>
            <a:r>
              <a:rPr lang="en"/>
              <a:t>Focus on relationships.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457200" y="284531"/>
            <a:ext cx="8229600" cy="8574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
              <a:t>The Stoplight Approach</a:t>
            </a:r>
            <a:endParaRPr/>
          </a:p>
        </p:txBody>
      </p:sp>
      <p:sp>
        <p:nvSpPr>
          <p:cNvPr id="157" name="Google Shape;157;p31"/>
          <p:cNvSpPr txBox="1">
            <a:spLocks noGrp="1"/>
          </p:cNvSpPr>
          <p:nvPr>
            <p:ph type="body" idx="1"/>
          </p:nvPr>
        </p:nvSpPr>
        <p:spPr>
          <a:xfrm>
            <a:off x="457200" y="1265600"/>
            <a:ext cx="5700900" cy="3054600"/>
          </a:xfrm>
          <a:prstGeom prst="rect">
            <a:avLst/>
          </a:prstGeom>
        </p:spPr>
        <p:txBody>
          <a:bodyPr spcFirstLastPara="1" wrap="square" lIns="91425" tIns="45700" rIns="91425" bIns="45700" anchor="t" anchorCtr="0">
            <a:normAutofit fontScale="85000" lnSpcReduction="20000"/>
          </a:bodyPr>
          <a:lstStyle/>
          <a:p>
            <a:pPr marL="0" lvl="0" indent="0" algn="l" rtl="0">
              <a:spcBef>
                <a:spcPts val="640"/>
              </a:spcBef>
              <a:spcAft>
                <a:spcPts val="0"/>
              </a:spcAft>
              <a:buNone/>
            </a:pPr>
            <a:r>
              <a:rPr lang="en"/>
              <a:t>The three brain states:</a:t>
            </a:r>
            <a:endParaRPr/>
          </a:p>
          <a:p>
            <a:pPr marL="457200" lvl="0" indent="-401320" algn="l" rtl="0">
              <a:spcBef>
                <a:spcPts val="1200"/>
              </a:spcBef>
              <a:spcAft>
                <a:spcPts val="0"/>
              </a:spcAft>
              <a:buSzPct val="100000"/>
              <a:buAutoNum type="arabicPeriod"/>
            </a:pPr>
            <a:r>
              <a:rPr lang="en"/>
              <a:t>Red Brain - fight, flight, freeze or appease</a:t>
            </a:r>
            <a:endParaRPr/>
          </a:p>
          <a:p>
            <a:pPr marL="457200" lvl="0" indent="-401320" algn="l" rtl="0">
              <a:spcBef>
                <a:spcPts val="0"/>
              </a:spcBef>
              <a:spcAft>
                <a:spcPts val="0"/>
              </a:spcAft>
              <a:buSzPct val="100000"/>
              <a:buAutoNum type="arabicPeriod"/>
            </a:pPr>
            <a:r>
              <a:rPr lang="en"/>
              <a:t>Yellow Brain - feeling disconnected</a:t>
            </a:r>
            <a:endParaRPr/>
          </a:p>
          <a:p>
            <a:pPr marL="457200" lvl="0" indent="-401320" algn="l" rtl="0">
              <a:spcBef>
                <a:spcPts val="0"/>
              </a:spcBef>
              <a:spcAft>
                <a:spcPts val="0"/>
              </a:spcAft>
              <a:buSzPct val="100000"/>
              <a:buAutoNum type="arabicPeriod"/>
            </a:pPr>
            <a:r>
              <a:rPr lang="en"/>
              <a:t>Green Brain - using all of your brain to experience life</a:t>
            </a:r>
            <a:endParaRPr/>
          </a:p>
        </p:txBody>
      </p:sp>
      <p:pic>
        <p:nvPicPr>
          <p:cNvPr id="158" name="Google Shape;158;p31"/>
          <p:cNvPicPr preferRelativeResize="0"/>
          <p:nvPr/>
        </p:nvPicPr>
        <p:blipFill>
          <a:blip r:embed="rId3">
            <a:alphaModFix/>
          </a:blip>
          <a:stretch>
            <a:fillRect/>
          </a:stretch>
        </p:blipFill>
        <p:spPr>
          <a:xfrm>
            <a:off x="6158100" y="1294325"/>
            <a:ext cx="2833500" cy="283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2"/>
          <p:cNvSpPr txBox="1">
            <a:spLocks noGrp="1"/>
          </p:cNvSpPr>
          <p:nvPr>
            <p:ph type="title"/>
          </p:nvPr>
        </p:nvSpPr>
        <p:spPr>
          <a:xfrm>
            <a:off x="457200" y="284531"/>
            <a:ext cx="8229600" cy="8574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
              <a:t>5 Steps of the Care Cycle</a:t>
            </a:r>
            <a:endParaRPr/>
          </a:p>
        </p:txBody>
      </p:sp>
      <p:sp>
        <p:nvSpPr>
          <p:cNvPr id="164" name="Google Shape;164;p32"/>
          <p:cNvSpPr txBox="1">
            <a:spLocks noGrp="1"/>
          </p:cNvSpPr>
          <p:nvPr>
            <p:ph type="body" idx="1"/>
          </p:nvPr>
        </p:nvSpPr>
        <p:spPr>
          <a:xfrm>
            <a:off x="533400" y="1265600"/>
            <a:ext cx="3655200" cy="3054600"/>
          </a:xfrm>
          <a:prstGeom prst="rect">
            <a:avLst/>
          </a:prstGeom>
        </p:spPr>
        <p:txBody>
          <a:bodyPr spcFirstLastPara="1" wrap="square" lIns="91425" tIns="45700" rIns="91425" bIns="45700" anchor="t" anchorCtr="0">
            <a:normAutofit/>
          </a:bodyPr>
          <a:lstStyle/>
          <a:p>
            <a:pPr marL="457200" lvl="0" indent="-431800" algn="l" rtl="0">
              <a:spcBef>
                <a:spcPts val="640"/>
              </a:spcBef>
              <a:spcAft>
                <a:spcPts val="0"/>
              </a:spcAft>
              <a:buSzPts val="3200"/>
              <a:buAutoNum type="arabicPeriod"/>
            </a:pPr>
            <a:r>
              <a:rPr lang="en"/>
              <a:t>Aware</a:t>
            </a:r>
            <a:endParaRPr/>
          </a:p>
          <a:p>
            <a:pPr marL="457200" lvl="0" indent="-431800" algn="l" rtl="0">
              <a:spcBef>
                <a:spcPts val="0"/>
              </a:spcBef>
              <a:spcAft>
                <a:spcPts val="0"/>
              </a:spcAft>
              <a:buSzPts val="3200"/>
              <a:buAutoNum type="arabicPeriod"/>
            </a:pPr>
            <a:r>
              <a:rPr lang="en"/>
              <a:t>Accept</a:t>
            </a:r>
            <a:endParaRPr/>
          </a:p>
          <a:p>
            <a:pPr marL="457200" lvl="0" indent="-431800" algn="l" rtl="0">
              <a:spcBef>
                <a:spcPts val="0"/>
              </a:spcBef>
              <a:spcAft>
                <a:spcPts val="0"/>
              </a:spcAft>
              <a:buSzPts val="3200"/>
              <a:buAutoNum type="arabicPeriod"/>
            </a:pPr>
            <a:r>
              <a:rPr lang="en"/>
              <a:t>Allow</a:t>
            </a:r>
            <a:endParaRPr/>
          </a:p>
          <a:p>
            <a:pPr marL="457200" lvl="0" indent="-431800" algn="l" rtl="0">
              <a:spcBef>
                <a:spcPts val="0"/>
              </a:spcBef>
              <a:spcAft>
                <a:spcPts val="0"/>
              </a:spcAft>
              <a:buSzPts val="3200"/>
              <a:buAutoNum type="arabicPeriod"/>
            </a:pPr>
            <a:r>
              <a:rPr lang="en"/>
              <a:t>Attend</a:t>
            </a:r>
            <a:endParaRPr/>
          </a:p>
          <a:p>
            <a:pPr marL="457200" lvl="0" indent="-431800" algn="l" rtl="0">
              <a:spcBef>
                <a:spcPts val="0"/>
              </a:spcBef>
              <a:spcAft>
                <a:spcPts val="0"/>
              </a:spcAft>
              <a:buSzPts val="3200"/>
              <a:buAutoNum type="arabicPeriod"/>
            </a:pPr>
            <a:r>
              <a:rPr lang="en"/>
              <a:t>Act</a:t>
            </a:r>
            <a:endParaRPr/>
          </a:p>
        </p:txBody>
      </p:sp>
      <p:grpSp>
        <p:nvGrpSpPr>
          <p:cNvPr id="165" name="Google Shape;165;p32"/>
          <p:cNvGrpSpPr/>
          <p:nvPr/>
        </p:nvGrpSpPr>
        <p:grpSpPr>
          <a:xfrm>
            <a:off x="4645875" y="1067175"/>
            <a:ext cx="3445325" cy="3399850"/>
            <a:chOff x="4112475" y="1067175"/>
            <a:chExt cx="3445325" cy="3399850"/>
          </a:xfrm>
        </p:grpSpPr>
        <p:pic>
          <p:nvPicPr>
            <p:cNvPr id="166" name="Google Shape;166;p32"/>
            <p:cNvPicPr preferRelativeResize="0"/>
            <p:nvPr/>
          </p:nvPicPr>
          <p:blipFill>
            <a:blip r:embed="rId3">
              <a:alphaModFix/>
            </a:blip>
            <a:stretch>
              <a:fillRect/>
            </a:stretch>
          </p:blipFill>
          <p:spPr>
            <a:xfrm>
              <a:off x="4112475" y="1067175"/>
              <a:ext cx="3352023" cy="3399850"/>
            </a:xfrm>
            <a:prstGeom prst="rect">
              <a:avLst/>
            </a:prstGeom>
            <a:noFill/>
            <a:ln>
              <a:noFill/>
            </a:ln>
          </p:spPr>
        </p:pic>
        <p:sp>
          <p:nvSpPr>
            <p:cNvPr id="167" name="Google Shape;167;p32"/>
            <p:cNvSpPr txBox="1"/>
            <p:nvPr/>
          </p:nvSpPr>
          <p:spPr>
            <a:xfrm>
              <a:off x="5959925" y="1341300"/>
              <a:ext cx="8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Aware</a:t>
              </a:r>
              <a:endParaRPr>
                <a:solidFill>
                  <a:schemeClr val="lt1"/>
                </a:solidFill>
              </a:endParaRPr>
            </a:p>
          </p:txBody>
        </p:sp>
        <p:sp>
          <p:nvSpPr>
            <p:cNvPr id="168" name="Google Shape;168;p32"/>
            <p:cNvSpPr txBox="1"/>
            <p:nvPr/>
          </p:nvSpPr>
          <p:spPr>
            <a:xfrm>
              <a:off x="6718100" y="2567000"/>
              <a:ext cx="8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Accept</a:t>
              </a:r>
              <a:endParaRPr>
                <a:solidFill>
                  <a:schemeClr val="lt1"/>
                </a:solidFill>
              </a:endParaRPr>
            </a:p>
          </p:txBody>
        </p:sp>
        <p:sp>
          <p:nvSpPr>
            <p:cNvPr id="169" name="Google Shape;169;p32"/>
            <p:cNvSpPr txBox="1"/>
            <p:nvPr/>
          </p:nvSpPr>
          <p:spPr>
            <a:xfrm>
              <a:off x="5880600" y="3663850"/>
              <a:ext cx="8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Allow</a:t>
              </a:r>
              <a:endParaRPr>
                <a:solidFill>
                  <a:schemeClr val="lt1"/>
                </a:solidFill>
              </a:endParaRPr>
            </a:p>
          </p:txBody>
        </p:sp>
        <p:sp>
          <p:nvSpPr>
            <p:cNvPr id="170" name="Google Shape;170;p32"/>
            <p:cNvSpPr txBox="1"/>
            <p:nvPr/>
          </p:nvSpPr>
          <p:spPr>
            <a:xfrm>
              <a:off x="4452250" y="3104800"/>
              <a:ext cx="8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Attend</a:t>
              </a:r>
              <a:endParaRPr>
                <a:solidFill>
                  <a:schemeClr val="lt1"/>
                </a:solidFill>
              </a:endParaRPr>
            </a:p>
          </p:txBody>
        </p:sp>
        <p:sp>
          <p:nvSpPr>
            <p:cNvPr id="171" name="Google Shape;171;p32"/>
            <p:cNvSpPr txBox="1"/>
            <p:nvPr/>
          </p:nvSpPr>
          <p:spPr>
            <a:xfrm>
              <a:off x="4724400" y="1670950"/>
              <a:ext cx="8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Act</a:t>
              </a:r>
              <a:endParaRPr>
                <a:solidFill>
                  <a:schemeClr val="lt1"/>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457200" y="284531"/>
            <a:ext cx="8229600" cy="8574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
              <a:t>Call to Action</a:t>
            </a:r>
            <a:endParaRPr/>
          </a:p>
        </p:txBody>
      </p:sp>
      <p:sp>
        <p:nvSpPr>
          <p:cNvPr id="177" name="Google Shape;177;p33"/>
          <p:cNvSpPr txBox="1">
            <a:spLocks noGrp="1"/>
          </p:cNvSpPr>
          <p:nvPr>
            <p:ph type="body" idx="1"/>
          </p:nvPr>
        </p:nvSpPr>
        <p:spPr>
          <a:xfrm>
            <a:off x="457200" y="1265611"/>
            <a:ext cx="8229600" cy="3054600"/>
          </a:xfrm>
          <a:prstGeom prst="rect">
            <a:avLst/>
          </a:prstGeom>
        </p:spPr>
        <p:txBody>
          <a:bodyPr spcFirstLastPara="1" wrap="square" lIns="91425" tIns="45700" rIns="91425" bIns="45700" anchor="t" anchorCtr="0">
            <a:normAutofit lnSpcReduction="10000"/>
          </a:bodyPr>
          <a:lstStyle/>
          <a:p>
            <a:pPr marL="457200" marR="944918" lvl="0" indent="-374650" algn="l" rtl="0">
              <a:lnSpc>
                <a:spcPct val="100000"/>
              </a:lnSpc>
              <a:spcBef>
                <a:spcPts val="1390"/>
              </a:spcBef>
              <a:spcAft>
                <a:spcPts val="0"/>
              </a:spcAft>
              <a:buClr>
                <a:srgbClr val="3A3A3A"/>
              </a:buClr>
              <a:buSzPts val="2300"/>
              <a:buFont typeface="Calibri"/>
              <a:buAutoNum type="arabicPeriod"/>
            </a:pPr>
            <a:r>
              <a:rPr lang="en" sz="2300" b="1">
                <a:solidFill>
                  <a:srgbClr val="3A3A3A"/>
                </a:solidFill>
                <a:latin typeface="Calibri"/>
                <a:ea typeface="Calibri"/>
                <a:cs typeface="Calibri"/>
                <a:sym typeface="Calibri"/>
              </a:rPr>
              <a:t>Pray</a:t>
            </a:r>
            <a:r>
              <a:rPr lang="en" sz="2300">
                <a:solidFill>
                  <a:srgbClr val="3A3A3A"/>
                </a:solidFill>
                <a:latin typeface="Calibri"/>
                <a:ea typeface="Calibri"/>
                <a:cs typeface="Calibri"/>
                <a:sym typeface="Calibri"/>
              </a:rPr>
              <a:t>  - ask the Holy Spirit to reveal to you what the Lord is calling you to do based on what you learned today.</a:t>
            </a:r>
            <a:br>
              <a:rPr lang="en" sz="2300">
                <a:solidFill>
                  <a:srgbClr val="3A3A3A"/>
                </a:solidFill>
                <a:latin typeface="Calibri"/>
                <a:ea typeface="Calibri"/>
                <a:cs typeface="Calibri"/>
                <a:sym typeface="Calibri"/>
              </a:rPr>
            </a:br>
            <a:endParaRPr sz="2300">
              <a:solidFill>
                <a:srgbClr val="3A3A3A"/>
              </a:solidFill>
              <a:latin typeface="Calibri"/>
              <a:ea typeface="Calibri"/>
              <a:cs typeface="Calibri"/>
              <a:sym typeface="Calibri"/>
            </a:endParaRPr>
          </a:p>
          <a:p>
            <a:pPr marL="457200" marR="944918" lvl="0" indent="-374650" algn="l" rtl="0">
              <a:lnSpc>
                <a:spcPct val="100000"/>
              </a:lnSpc>
              <a:spcBef>
                <a:spcPts val="0"/>
              </a:spcBef>
              <a:spcAft>
                <a:spcPts val="0"/>
              </a:spcAft>
              <a:buClr>
                <a:srgbClr val="3A3A3A"/>
              </a:buClr>
              <a:buSzPts val="2300"/>
              <a:buFont typeface="Calibri"/>
              <a:buAutoNum type="arabicPeriod"/>
            </a:pPr>
            <a:r>
              <a:rPr lang="en" sz="2300" b="1">
                <a:solidFill>
                  <a:srgbClr val="3A3A3A"/>
                </a:solidFill>
                <a:latin typeface="Calibri"/>
                <a:ea typeface="Calibri"/>
                <a:cs typeface="Calibri"/>
                <a:sym typeface="Calibri"/>
              </a:rPr>
              <a:t>Plan</a:t>
            </a:r>
            <a:r>
              <a:rPr lang="en" sz="2300">
                <a:solidFill>
                  <a:srgbClr val="3A3A3A"/>
                </a:solidFill>
                <a:latin typeface="Calibri"/>
                <a:ea typeface="Calibri"/>
                <a:cs typeface="Calibri"/>
                <a:sym typeface="Calibri"/>
              </a:rPr>
              <a:t> - a goal without a plan is just a dream. Write down what the Holy Spirit has revealed to you and how you will respond.</a:t>
            </a:r>
            <a:br>
              <a:rPr lang="en" sz="2300">
                <a:solidFill>
                  <a:srgbClr val="3A3A3A"/>
                </a:solidFill>
                <a:latin typeface="Calibri"/>
                <a:ea typeface="Calibri"/>
                <a:cs typeface="Calibri"/>
                <a:sym typeface="Calibri"/>
              </a:rPr>
            </a:br>
            <a:endParaRPr sz="2300">
              <a:solidFill>
                <a:srgbClr val="3A3A3A"/>
              </a:solidFill>
              <a:latin typeface="Calibri"/>
              <a:ea typeface="Calibri"/>
              <a:cs typeface="Calibri"/>
              <a:sym typeface="Calibri"/>
            </a:endParaRPr>
          </a:p>
          <a:p>
            <a:pPr marL="457200" marR="944918" lvl="0" indent="-374650" algn="l" rtl="0">
              <a:lnSpc>
                <a:spcPct val="100000"/>
              </a:lnSpc>
              <a:spcBef>
                <a:spcPts val="0"/>
              </a:spcBef>
              <a:spcAft>
                <a:spcPts val="0"/>
              </a:spcAft>
              <a:buClr>
                <a:srgbClr val="3A3A3A"/>
              </a:buClr>
              <a:buSzPts val="2300"/>
              <a:buFont typeface="Calibri"/>
              <a:buAutoNum type="arabicPeriod"/>
            </a:pPr>
            <a:r>
              <a:rPr lang="en" sz="2300" b="1">
                <a:solidFill>
                  <a:srgbClr val="3A3A3A"/>
                </a:solidFill>
                <a:latin typeface="Calibri"/>
                <a:ea typeface="Calibri"/>
                <a:cs typeface="Calibri"/>
                <a:sym typeface="Calibri"/>
              </a:rPr>
              <a:t>Do</a:t>
            </a:r>
            <a:r>
              <a:rPr lang="en" sz="2300">
                <a:solidFill>
                  <a:srgbClr val="3A3A3A"/>
                </a:solidFill>
                <a:latin typeface="Calibri"/>
                <a:ea typeface="Calibri"/>
                <a:cs typeface="Calibri"/>
                <a:sym typeface="Calibri"/>
              </a:rPr>
              <a:t> - what action steps will you take in the next six months?  How will you hold yourself accountable?</a:t>
            </a:r>
            <a:endParaRPr sz="33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457200" y="284531"/>
            <a:ext cx="8229600" cy="8574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
              <a:t>Citations &amp; Resources</a:t>
            </a:r>
            <a:endParaRPr/>
          </a:p>
        </p:txBody>
      </p:sp>
      <p:sp>
        <p:nvSpPr>
          <p:cNvPr id="183" name="Google Shape;183;p34"/>
          <p:cNvSpPr txBox="1">
            <a:spLocks noGrp="1"/>
          </p:cNvSpPr>
          <p:nvPr>
            <p:ph type="body" idx="1"/>
          </p:nvPr>
        </p:nvSpPr>
        <p:spPr>
          <a:xfrm>
            <a:off x="457200" y="1265611"/>
            <a:ext cx="8229600" cy="3054600"/>
          </a:xfrm>
          <a:prstGeom prst="rect">
            <a:avLst/>
          </a:prstGeom>
        </p:spPr>
        <p:txBody>
          <a:bodyPr spcFirstLastPara="1" wrap="square" lIns="91425" tIns="45700" rIns="91425" bIns="45700" anchor="t" anchorCtr="0">
            <a:normAutofit fontScale="47500" lnSpcReduction="20000"/>
          </a:bodyPr>
          <a:lstStyle/>
          <a:p>
            <a:pPr marL="457200" lvl="0" indent="-325120" algn="l" rtl="0">
              <a:spcBef>
                <a:spcPts val="640"/>
              </a:spcBef>
              <a:spcAft>
                <a:spcPts val="0"/>
              </a:spcAft>
              <a:buSzPct val="100000"/>
              <a:buChar char="•"/>
            </a:pPr>
            <a:r>
              <a:rPr lang="en"/>
              <a:t>“The Meaning of Emotional Intelligence”, web article, Institute of Health and Human Potential, </a:t>
            </a:r>
            <a:r>
              <a:rPr lang="en" u="sng">
                <a:solidFill>
                  <a:schemeClr val="hlink"/>
                </a:solidFill>
                <a:hlinkClick r:id="rId3"/>
              </a:rPr>
              <a:t>https://tinyurl.com/mv5yb5am</a:t>
            </a:r>
            <a:r>
              <a:rPr lang="en"/>
              <a:t> </a:t>
            </a:r>
            <a:endParaRPr/>
          </a:p>
          <a:p>
            <a:pPr marL="457200" lvl="0" indent="-325120" algn="l" rtl="0">
              <a:spcBef>
                <a:spcPts val="0"/>
              </a:spcBef>
              <a:spcAft>
                <a:spcPts val="0"/>
              </a:spcAft>
              <a:buSzPct val="100000"/>
              <a:buChar char="•"/>
            </a:pPr>
            <a:r>
              <a:rPr lang="en"/>
              <a:t>Emotional Intelligence, book, by Daniel Goleman</a:t>
            </a:r>
            <a:endParaRPr/>
          </a:p>
          <a:p>
            <a:pPr marL="457200" lvl="0" indent="-325120" algn="l" rtl="0">
              <a:spcBef>
                <a:spcPts val="0"/>
              </a:spcBef>
              <a:spcAft>
                <a:spcPts val="0"/>
              </a:spcAft>
              <a:buSzPct val="100000"/>
              <a:buChar char="•"/>
            </a:pPr>
            <a:r>
              <a:rPr lang="en"/>
              <a:t>How to Improve Your Emotional Intelligence for Career Success, YouTube, Shade Sahrai</a:t>
            </a:r>
            <a:endParaRPr/>
          </a:p>
          <a:p>
            <a:pPr marL="457200" lvl="0" indent="-325120" algn="l" rtl="0">
              <a:spcBef>
                <a:spcPts val="0"/>
              </a:spcBef>
              <a:spcAft>
                <a:spcPts val="0"/>
              </a:spcAft>
              <a:buSzPct val="100000"/>
              <a:buChar char="•"/>
            </a:pPr>
            <a:r>
              <a:rPr lang="en"/>
              <a:t>6 Steps to Improve Your Emotional Intelligence, YouTube, TedxTum, Ramona Hacker</a:t>
            </a:r>
            <a:endParaRPr/>
          </a:p>
          <a:p>
            <a:pPr marL="457200" lvl="0" indent="-325120" algn="l" rtl="0">
              <a:spcBef>
                <a:spcPts val="0"/>
              </a:spcBef>
              <a:spcAft>
                <a:spcPts val="0"/>
              </a:spcAft>
              <a:buSzPct val="100000"/>
              <a:buChar char="•"/>
            </a:pPr>
            <a:r>
              <a:rPr lang="en"/>
              <a:t>Christian Perspective on Emotional Intelligence, web article, LinkedIn, Robert Jerus, SPHR, </a:t>
            </a:r>
            <a:r>
              <a:rPr lang="en" u="sng">
                <a:solidFill>
                  <a:schemeClr val="hlink"/>
                </a:solidFill>
                <a:hlinkClick r:id="rId4"/>
              </a:rPr>
              <a:t>https://tinyurl.com/s4fd5fy3</a:t>
            </a:r>
            <a:r>
              <a:rPr lang="en"/>
              <a:t> </a:t>
            </a:r>
            <a:endParaRPr/>
          </a:p>
          <a:p>
            <a:pPr marL="457200" lvl="0" indent="-325120" algn="l" rtl="0">
              <a:spcBef>
                <a:spcPts val="0"/>
              </a:spcBef>
              <a:spcAft>
                <a:spcPts val="0"/>
              </a:spcAft>
              <a:buSzPct val="100000"/>
              <a:buChar char="•"/>
            </a:pPr>
            <a:r>
              <a:rPr lang="en"/>
              <a:t>How to Become Emotionally Intelligent, web article, Focus on the Family Canada, Sam Doerksen, </a:t>
            </a:r>
            <a:r>
              <a:rPr lang="en" u="sng">
                <a:solidFill>
                  <a:schemeClr val="hlink"/>
                </a:solidFill>
                <a:hlinkClick r:id="rId5"/>
              </a:rPr>
              <a:t>https://tinyurl.com/5h9xbcm7</a:t>
            </a:r>
            <a:r>
              <a:rPr lang="en"/>
              <a:t> </a:t>
            </a:r>
            <a:endParaRPr/>
          </a:p>
          <a:p>
            <a:pPr marL="457200" lvl="0" indent="-325120" algn="l" rtl="0">
              <a:spcBef>
                <a:spcPts val="0"/>
              </a:spcBef>
              <a:spcAft>
                <a:spcPts val="0"/>
              </a:spcAft>
              <a:buSzPct val="100000"/>
              <a:buChar char="•"/>
            </a:pPr>
            <a:r>
              <a:rPr lang="en"/>
              <a:t>5 Steps to Developing Your Emotional Intelligence, web article, Focus on the Family Canada, Amy Van Veen, </a:t>
            </a:r>
            <a:r>
              <a:rPr lang="en" u="sng">
                <a:solidFill>
                  <a:schemeClr val="hlink"/>
                </a:solidFill>
                <a:hlinkClick r:id="rId6"/>
              </a:rPr>
              <a:t>https://tinyurl.com/4m5jw5v3</a:t>
            </a:r>
            <a:r>
              <a:rPr lang="en"/>
              <a:t> </a:t>
            </a:r>
            <a:endParaRPr/>
          </a:p>
          <a:p>
            <a:pPr marL="0" lvl="0" indent="0" algn="l" rtl="0">
              <a:spcBef>
                <a:spcPts val="1200"/>
              </a:spcBef>
              <a:spcAft>
                <a:spcPts val="1200"/>
              </a:spcAft>
              <a:buNone/>
            </a:pPr>
            <a:r>
              <a:rPr lang="en"/>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457200" y="297623"/>
            <a:ext cx="8229600" cy="8574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624165"/>
              </a:buClr>
              <a:buSzPts val="4000"/>
              <a:buFont typeface="Arial"/>
              <a:buNone/>
            </a:pPr>
            <a:r>
              <a:rPr lang="en"/>
              <a:t>Thank You!</a:t>
            </a:r>
            <a:endParaRPr/>
          </a:p>
        </p:txBody>
      </p:sp>
      <p:sp>
        <p:nvSpPr>
          <p:cNvPr id="189" name="Google Shape;189;p35"/>
          <p:cNvSpPr txBox="1">
            <a:spLocks noGrp="1"/>
          </p:cNvSpPr>
          <p:nvPr>
            <p:ph type="body" idx="1"/>
          </p:nvPr>
        </p:nvSpPr>
        <p:spPr>
          <a:xfrm>
            <a:off x="457200" y="1291795"/>
            <a:ext cx="8229600" cy="3015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
              <a:t>Jackie Lebron</a:t>
            </a:r>
            <a:endParaRPr/>
          </a:p>
          <a:p>
            <a:pPr marL="0" lvl="0" indent="0" algn="l" rtl="0">
              <a:lnSpc>
                <a:spcPct val="100000"/>
              </a:lnSpc>
              <a:spcBef>
                <a:spcPts val="0"/>
              </a:spcBef>
              <a:spcAft>
                <a:spcPts val="0"/>
              </a:spcAft>
              <a:buNone/>
            </a:pPr>
            <a:r>
              <a:rPr lang="en"/>
              <a:t>Director of Staff Management &amp; Benefits</a:t>
            </a:r>
            <a:endParaRPr/>
          </a:p>
          <a:p>
            <a:pPr marL="0" lvl="0" indent="0" algn="l" rtl="0">
              <a:lnSpc>
                <a:spcPct val="100000"/>
              </a:lnSpc>
              <a:spcBef>
                <a:spcPts val="0"/>
              </a:spcBef>
              <a:spcAft>
                <a:spcPts val="0"/>
              </a:spcAft>
              <a:buNone/>
            </a:pPr>
            <a:r>
              <a:rPr lang="en"/>
              <a:t>Wycliffe Bible Translators, USA</a:t>
            </a:r>
            <a:endParaRPr/>
          </a:p>
          <a:p>
            <a:pPr marL="0" lvl="0" indent="0" algn="l" rtl="0">
              <a:lnSpc>
                <a:spcPct val="100000"/>
              </a:lnSpc>
              <a:spcBef>
                <a:spcPts val="0"/>
              </a:spcBef>
              <a:spcAft>
                <a:spcPts val="0"/>
              </a:spcAft>
              <a:buNone/>
            </a:pPr>
            <a:r>
              <a:rPr lang="en"/>
              <a:t>jackie_lebron@wycliffe.org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9"/>
          <p:cNvSpPr txBox="1">
            <a:spLocks noGrp="1"/>
          </p:cNvSpPr>
          <p:nvPr>
            <p:ph type="ctrTitle"/>
          </p:nvPr>
        </p:nvSpPr>
        <p:spPr>
          <a:xfrm>
            <a:off x="672749" y="1243385"/>
            <a:ext cx="7798500" cy="636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24165"/>
              </a:buClr>
              <a:buSzPts val="3240"/>
              <a:buFont typeface="Arial"/>
              <a:buNone/>
            </a:pPr>
            <a:r>
              <a:rPr lang="en" sz="2840"/>
              <a:t>Emotional Intelligence for the Christian Leader</a:t>
            </a:r>
            <a:endParaRPr sz="2840"/>
          </a:p>
        </p:txBody>
      </p:sp>
      <p:sp>
        <p:nvSpPr>
          <p:cNvPr id="83" name="Google Shape;83;p19"/>
          <p:cNvSpPr txBox="1">
            <a:spLocks noGrp="1"/>
          </p:cNvSpPr>
          <p:nvPr>
            <p:ph type="body" idx="1"/>
          </p:nvPr>
        </p:nvSpPr>
        <p:spPr>
          <a:xfrm>
            <a:off x="672749" y="1879672"/>
            <a:ext cx="7798500" cy="742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1200"/>
              </a:spcAft>
              <a:buNone/>
            </a:pPr>
            <a:r>
              <a:rPr lang="en" sz="2100"/>
              <a:t>Presenter: Jackie Lebron</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457200" y="284531"/>
            <a:ext cx="8229600" cy="8574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C60B"/>
              </a:buClr>
              <a:buSzPts val="4000"/>
              <a:buFont typeface="Arial"/>
              <a:buNone/>
            </a:pPr>
            <a:r>
              <a:rPr lang="en"/>
              <a:t>Agenda</a:t>
            </a:r>
            <a:endParaRPr/>
          </a:p>
        </p:txBody>
      </p:sp>
      <p:sp>
        <p:nvSpPr>
          <p:cNvPr id="89" name="Google Shape;89;p20"/>
          <p:cNvSpPr txBox="1">
            <a:spLocks noGrp="1"/>
          </p:cNvSpPr>
          <p:nvPr>
            <p:ph type="body" idx="1"/>
          </p:nvPr>
        </p:nvSpPr>
        <p:spPr>
          <a:xfrm>
            <a:off x="457200" y="1265611"/>
            <a:ext cx="8229600" cy="3054600"/>
          </a:xfrm>
          <a:prstGeom prst="rect">
            <a:avLst/>
          </a:prstGeom>
          <a:noFill/>
          <a:ln>
            <a:noFill/>
          </a:ln>
        </p:spPr>
        <p:txBody>
          <a:bodyPr spcFirstLastPara="1" wrap="square" lIns="91425" tIns="45700" rIns="91425" bIns="45700" anchor="t" anchorCtr="0">
            <a:normAutofit lnSpcReduction="20000"/>
          </a:bodyPr>
          <a:lstStyle/>
          <a:p>
            <a:pPr marL="457200" lvl="0" indent="-431800" algn="l" rtl="0">
              <a:spcBef>
                <a:spcPts val="0"/>
              </a:spcBef>
              <a:spcAft>
                <a:spcPts val="0"/>
              </a:spcAft>
              <a:buSzPts val="3200"/>
              <a:buChar char="•"/>
            </a:pPr>
            <a:r>
              <a:rPr lang="en"/>
              <a:t>About me</a:t>
            </a:r>
            <a:endParaRPr/>
          </a:p>
          <a:p>
            <a:pPr marL="457200" lvl="0" indent="-431800" algn="l" rtl="0">
              <a:spcBef>
                <a:spcPts val="0"/>
              </a:spcBef>
              <a:spcAft>
                <a:spcPts val="0"/>
              </a:spcAft>
              <a:buSzPts val="3200"/>
              <a:buChar char="•"/>
            </a:pPr>
            <a:r>
              <a:rPr lang="en"/>
              <a:t>What are emotions?</a:t>
            </a:r>
            <a:endParaRPr/>
          </a:p>
          <a:p>
            <a:pPr marL="457200" lvl="0" indent="-431800" algn="l" rtl="0">
              <a:spcBef>
                <a:spcPts val="0"/>
              </a:spcBef>
              <a:spcAft>
                <a:spcPts val="0"/>
              </a:spcAft>
              <a:buSzPts val="3200"/>
              <a:buChar char="•"/>
            </a:pPr>
            <a:r>
              <a:rPr lang="en"/>
              <a:t>What is emotional intelligence?</a:t>
            </a:r>
            <a:endParaRPr/>
          </a:p>
          <a:p>
            <a:pPr marL="457200" lvl="0" indent="-431800" algn="l" rtl="0">
              <a:spcBef>
                <a:spcPts val="0"/>
              </a:spcBef>
              <a:spcAft>
                <a:spcPts val="0"/>
              </a:spcAft>
              <a:buSzPts val="3200"/>
              <a:buChar char="•"/>
            </a:pPr>
            <a:r>
              <a:rPr lang="en"/>
              <a:t>Why is emotional intelligence important?</a:t>
            </a:r>
            <a:endParaRPr/>
          </a:p>
          <a:p>
            <a:pPr marL="457200" lvl="0" indent="-431800" algn="l" rtl="0">
              <a:spcBef>
                <a:spcPts val="0"/>
              </a:spcBef>
              <a:spcAft>
                <a:spcPts val="0"/>
              </a:spcAft>
              <a:buSzPts val="3200"/>
              <a:buChar char="•"/>
            </a:pPr>
            <a:r>
              <a:rPr lang="en"/>
              <a:t>How can we improve our emotional intelligence?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457200" y="284531"/>
            <a:ext cx="8229600" cy="8574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624165"/>
              </a:buClr>
              <a:buSzPts val="4000"/>
              <a:buFont typeface="Arial"/>
              <a:buNone/>
            </a:pPr>
            <a:r>
              <a:rPr lang="en"/>
              <a:t>About Me</a:t>
            </a:r>
            <a:endParaRPr/>
          </a:p>
        </p:txBody>
      </p:sp>
      <p:sp>
        <p:nvSpPr>
          <p:cNvPr id="95" name="Google Shape;95;p21"/>
          <p:cNvSpPr txBox="1">
            <a:spLocks noGrp="1"/>
          </p:cNvSpPr>
          <p:nvPr>
            <p:ph type="body" idx="1"/>
          </p:nvPr>
        </p:nvSpPr>
        <p:spPr>
          <a:xfrm>
            <a:off x="457200" y="1265600"/>
            <a:ext cx="4314600" cy="3054600"/>
          </a:xfrm>
          <a:prstGeom prst="rect">
            <a:avLst/>
          </a:prstGeom>
          <a:noFill/>
          <a:ln>
            <a:noFill/>
          </a:ln>
        </p:spPr>
        <p:txBody>
          <a:bodyPr spcFirstLastPara="1" wrap="square" lIns="91425" tIns="45700" rIns="91425" bIns="45700" anchor="t" anchorCtr="0">
            <a:normAutofit lnSpcReduction="20000"/>
          </a:bodyPr>
          <a:lstStyle/>
          <a:p>
            <a:pPr marL="457200" lvl="0" indent="-431800" algn="l" rtl="0">
              <a:spcBef>
                <a:spcPts val="0"/>
              </a:spcBef>
              <a:spcAft>
                <a:spcPts val="0"/>
              </a:spcAft>
              <a:buSzPts val="3200"/>
              <a:buChar char="•"/>
            </a:pPr>
            <a:r>
              <a:rPr lang="en"/>
              <a:t>NY → NJ → FL</a:t>
            </a:r>
            <a:endParaRPr/>
          </a:p>
          <a:p>
            <a:pPr marL="457200" lvl="0" indent="-431800" algn="l" rtl="0">
              <a:spcBef>
                <a:spcPts val="0"/>
              </a:spcBef>
              <a:spcAft>
                <a:spcPts val="0"/>
              </a:spcAft>
              <a:buSzPts val="3200"/>
              <a:buChar char="•"/>
            </a:pPr>
            <a:r>
              <a:rPr lang="en"/>
              <a:t>22 years in HR</a:t>
            </a:r>
            <a:endParaRPr/>
          </a:p>
          <a:p>
            <a:pPr marL="457200" lvl="0" indent="-431800" algn="l" rtl="0">
              <a:spcBef>
                <a:spcPts val="0"/>
              </a:spcBef>
              <a:spcAft>
                <a:spcPts val="0"/>
              </a:spcAft>
              <a:buSzPts val="3200"/>
              <a:buChar char="•"/>
            </a:pPr>
            <a:r>
              <a:rPr lang="en"/>
              <a:t>Christian 6 years</a:t>
            </a:r>
            <a:endParaRPr/>
          </a:p>
          <a:p>
            <a:pPr marL="457200" lvl="0" indent="-431800" algn="l" rtl="0">
              <a:spcBef>
                <a:spcPts val="0"/>
              </a:spcBef>
              <a:spcAft>
                <a:spcPts val="0"/>
              </a:spcAft>
              <a:buSzPts val="3200"/>
              <a:buChar char="•"/>
            </a:pPr>
            <a:r>
              <a:rPr lang="en"/>
              <a:t>Wycliffe 5 years</a:t>
            </a:r>
            <a:endParaRPr/>
          </a:p>
          <a:p>
            <a:pPr marL="457200" lvl="0" indent="-431800" algn="l" rtl="0">
              <a:spcBef>
                <a:spcPts val="0"/>
              </a:spcBef>
              <a:spcAft>
                <a:spcPts val="0"/>
              </a:spcAft>
              <a:buSzPts val="3200"/>
              <a:buChar char="•"/>
            </a:pPr>
            <a:r>
              <a:rPr lang="en"/>
              <a:t>Director in HR</a:t>
            </a:r>
            <a:endParaRPr/>
          </a:p>
          <a:p>
            <a:pPr marL="457200" lvl="0" indent="-431800" algn="l" rtl="0">
              <a:spcBef>
                <a:spcPts val="0"/>
              </a:spcBef>
              <a:spcAft>
                <a:spcPts val="0"/>
              </a:spcAft>
              <a:buSzPts val="3200"/>
              <a:buChar char="•"/>
            </a:pPr>
            <a:r>
              <a:rPr lang="en"/>
              <a:t>Expert in emotions</a:t>
            </a:r>
            <a:endParaRPr/>
          </a:p>
        </p:txBody>
      </p:sp>
      <p:pic>
        <p:nvPicPr>
          <p:cNvPr id="96" name="Google Shape;96;p21"/>
          <p:cNvPicPr preferRelativeResize="0"/>
          <p:nvPr/>
        </p:nvPicPr>
        <p:blipFill>
          <a:blip r:embed="rId3">
            <a:alphaModFix/>
          </a:blip>
          <a:stretch>
            <a:fillRect/>
          </a:stretch>
        </p:blipFill>
        <p:spPr>
          <a:xfrm>
            <a:off x="5791775" y="1141926"/>
            <a:ext cx="2458660" cy="32781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457200" y="284531"/>
            <a:ext cx="8229600" cy="8574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
              <a:t>Emotions Defined</a:t>
            </a:r>
            <a:endParaRPr/>
          </a:p>
        </p:txBody>
      </p:sp>
      <p:sp>
        <p:nvSpPr>
          <p:cNvPr id="102" name="Google Shape;102;p22"/>
          <p:cNvSpPr txBox="1">
            <a:spLocks noGrp="1"/>
          </p:cNvSpPr>
          <p:nvPr>
            <p:ph type="body" idx="1"/>
          </p:nvPr>
        </p:nvSpPr>
        <p:spPr>
          <a:xfrm>
            <a:off x="457200" y="1265611"/>
            <a:ext cx="8229600" cy="3054600"/>
          </a:xfrm>
          <a:prstGeom prst="rect">
            <a:avLst/>
          </a:prstGeom>
        </p:spPr>
        <p:txBody>
          <a:bodyPr spcFirstLastPara="1" wrap="square" lIns="91425" tIns="45700" rIns="91425" bIns="45700" anchor="t" anchorCtr="0">
            <a:normAutofit/>
          </a:bodyPr>
          <a:lstStyle/>
          <a:p>
            <a:pPr marL="0" lvl="0" indent="0" algn="l" rtl="0">
              <a:spcBef>
                <a:spcPts val="640"/>
              </a:spcBef>
              <a:spcAft>
                <a:spcPts val="1200"/>
              </a:spcAft>
              <a:buNone/>
            </a:pPr>
            <a:r>
              <a:rPr lang="en"/>
              <a:t>The brains complex reaction to an experience that results in a physiological, cognitive and/or behavioral reaction.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457200" y="284531"/>
            <a:ext cx="8229600" cy="8574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
              <a:t>Emotions vs Feelings</a:t>
            </a:r>
            <a:endParaRPr/>
          </a:p>
        </p:txBody>
      </p:sp>
      <p:sp>
        <p:nvSpPr>
          <p:cNvPr id="108" name="Google Shape;108;p23"/>
          <p:cNvSpPr txBox="1">
            <a:spLocks noGrp="1"/>
          </p:cNvSpPr>
          <p:nvPr>
            <p:ph type="body" idx="1"/>
          </p:nvPr>
        </p:nvSpPr>
        <p:spPr>
          <a:xfrm>
            <a:off x="457200" y="1265600"/>
            <a:ext cx="3653400" cy="3054600"/>
          </a:xfrm>
          <a:prstGeom prst="rect">
            <a:avLst/>
          </a:prstGeom>
        </p:spPr>
        <p:txBody>
          <a:bodyPr spcFirstLastPara="1" wrap="square" lIns="91425" tIns="45700" rIns="91425" bIns="45700" anchor="t" anchorCtr="0">
            <a:normAutofit/>
          </a:bodyPr>
          <a:lstStyle/>
          <a:p>
            <a:pPr marL="0" lvl="0" indent="0" algn="l" rtl="0">
              <a:spcBef>
                <a:spcPts val="640"/>
              </a:spcBef>
              <a:spcAft>
                <a:spcPts val="1200"/>
              </a:spcAft>
              <a:buNone/>
            </a:pPr>
            <a:r>
              <a:rPr lang="en"/>
              <a:t>Feelings are the conscious reaction to emotions.</a:t>
            </a:r>
            <a:endParaRPr/>
          </a:p>
        </p:txBody>
      </p:sp>
      <p:pic>
        <p:nvPicPr>
          <p:cNvPr id="109" name="Google Shape;109;p23"/>
          <p:cNvPicPr preferRelativeResize="0"/>
          <p:nvPr/>
        </p:nvPicPr>
        <p:blipFill>
          <a:blip r:embed="rId3">
            <a:alphaModFix/>
          </a:blip>
          <a:stretch>
            <a:fillRect/>
          </a:stretch>
        </p:blipFill>
        <p:spPr>
          <a:xfrm>
            <a:off x="4571999" y="994200"/>
            <a:ext cx="3653400" cy="33260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457200" y="284531"/>
            <a:ext cx="8229600" cy="8574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
              <a:t>The Bible on Emotions</a:t>
            </a:r>
            <a:endParaRPr/>
          </a:p>
        </p:txBody>
      </p:sp>
      <p:sp>
        <p:nvSpPr>
          <p:cNvPr id="115" name="Google Shape;115;p24"/>
          <p:cNvSpPr txBox="1">
            <a:spLocks noGrp="1"/>
          </p:cNvSpPr>
          <p:nvPr>
            <p:ph type="body" idx="1"/>
          </p:nvPr>
        </p:nvSpPr>
        <p:spPr>
          <a:xfrm>
            <a:off x="457200" y="1238250"/>
            <a:ext cx="8229600" cy="3081900"/>
          </a:xfrm>
          <a:prstGeom prst="rect">
            <a:avLst/>
          </a:prstGeom>
        </p:spPr>
        <p:txBody>
          <a:bodyPr spcFirstLastPara="1" wrap="square" lIns="91425" tIns="45700" rIns="91425" bIns="45700" anchor="t" anchorCtr="0">
            <a:noAutofit/>
          </a:bodyPr>
          <a:lstStyle/>
          <a:p>
            <a:pPr marL="457200" lvl="0" indent="-340360" algn="l" rtl="0">
              <a:lnSpc>
                <a:spcPct val="95000"/>
              </a:lnSpc>
              <a:spcBef>
                <a:spcPts val="640"/>
              </a:spcBef>
              <a:spcAft>
                <a:spcPts val="0"/>
              </a:spcAft>
              <a:buSzPts val="1760"/>
              <a:buChar char="•"/>
            </a:pPr>
            <a:r>
              <a:rPr lang="en" sz="1860"/>
              <a:t>Anger</a:t>
            </a:r>
            <a:br>
              <a:rPr lang="en" sz="1860"/>
            </a:br>
            <a:r>
              <a:rPr lang="en" sz="1343" i="1"/>
              <a:t>Be angry, and do not sin; ponder in your own hearts on your beds, and be silent. Selah -Psalm 4:4</a:t>
            </a:r>
            <a:br>
              <a:rPr lang="en" sz="1343" i="1"/>
            </a:br>
            <a:r>
              <a:rPr lang="en" sz="1343" i="1"/>
              <a:t> </a:t>
            </a:r>
            <a:endParaRPr sz="1343" i="1"/>
          </a:p>
          <a:p>
            <a:pPr marL="457200" lvl="0" indent="-340360" algn="l" rtl="0">
              <a:lnSpc>
                <a:spcPct val="95000"/>
              </a:lnSpc>
              <a:spcBef>
                <a:spcPts val="0"/>
              </a:spcBef>
              <a:spcAft>
                <a:spcPts val="0"/>
              </a:spcAft>
              <a:buSzPts val="1760"/>
              <a:buChar char="•"/>
            </a:pPr>
            <a:r>
              <a:rPr lang="en" sz="1860"/>
              <a:t>Fear</a:t>
            </a:r>
            <a:br>
              <a:rPr lang="en" sz="1860"/>
            </a:br>
            <a:r>
              <a:rPr lang="en" sz="1403" i="1"/>
              <a:t>For God gave us a spirit not of fear but of power and love and self-control. -2 Timothy 1:7 </a:t>
            </a:r>
            <a:br>
              <a:rPr lang="en" sz="1403" i="1"/>
            </a:br>
            <a:endParaRPr sz="1403" i="1"/>
          </a:p>
          <a:p>
            <a:pPr marL="457200" lvl="0" indent="-340360" algn="l" rtl="0">
              <a:lnSpc>
                <a:spcPct val="95000"/>
              </a:lnSpc>
              <a:spcBef>
                <a:spcPts val="0"/>
              </a:spcBef>
              <a:spcAft>
                <a:spcPts val="0"/>
              </a:spcAft>
              <a:buSzPts val="1760"/>
              <a:buChar char="•"/>
            </a:pPr>
            <a:r>
              <a:rPr lang="en" sz="1860"/>
              <a:t>Sadness</a:t>
            </a:r>
            <a:br>
              <a:rPr lang="en" sz="1255"/>
            </a:br>
            <a:r>
              <a:rPr lang="en" sz="1343" i="1"/>
              <a:t>He will wipe away every tear from their eyes, and death shall be no more, neither shall there be mourning, nor crying, nor pain anymore, for the former things have passed away. -Revelation 21:4</a:t>
            </a:r>
            <a:br>
              <a:rPr lang="en" sz="1343" i="1"/>
            </a:br>
            <a:endParaRPr sz="1343" i="1"/>
          </a:p>
          <a:p>
            <a:pPr marL="457200" lvl="0" indent="-340360" algn="l" rtl="0">
              <a:lnSpc>
                <a:spcPct val="95000"/>
              </a:lnSpc>
              <a:spcBef>
                <a:spcPts val="0"/>
              </a:spcBef>
              <a:spcAft>
                <a:spcPts val="0"/>
              </a:spcAft>
              <a:buSzPts val="1760"/>
              <a:buChar char="•"/>
            </a:pPr>
            <a:r>
              <a:rPr lang="en" sz="1860"/>
              <a:t>Joy</a:t>
            </a:r>
            <a:br>
              <a:rPr lang="en" sz="1860"/>
            </a:br>
            <a:r>
              <a:rPr lang="en" sz="1409" i="1"/>
              <a:t>You make known to me the path of life; in your presence there is fullness of joy; at your right hand are pleasures forevermore. -Psalm 16:11</a:t>
            </a:r>
            <a:endParaRPr sz="1409"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457200" y="284531"/>
            <a:ext cx="8229600" cy="8574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
              <a:t>Emotional Intelligence Defined</a:t>
            </a:r>
            <a:endParaRPr/>
          </a:p>
        </p:txBody>
      </p:sp>
      <p:sp>
        <p:nvSpPr>
          <p:cNvPr id="121" name="Google Shape;121;p25"/>
          <p:cNvSpPr txBox="1">
            <a:spLocks noGrp="1"/>
          </p:cNvSpPr>
          <p:nvPr>
            <p:ph type="body" idx="1"/>
          </p:nvPr>
        </p:nvSpPr>
        <p:spPr>
          <a:xfrm>
            <a:off x="457350" y="1141925"/>
            <a:ext cx="8229600" cy="3054600"/>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None/>
            </a:pPr>
            <a:r>
              <a:rPr lang="en"/>
              <a:t>The ability to:</a:t>
            </a:r>
            <a:endParaRPr/>
          </a:p>
          <a:p>
            <a:pPr marL="457200" lvl="0" indent="-431800" algn="l" rtl="0">
              <a:spcBef>
                <a:spcPts val="1200"/>
              </a:spcBef>
              <a:spcAft>
                <a:spcPts val="0"/>
              </a:spcAft>
              <a:buSzPts val="3200"/>
              <a:buChar char="•"/>
            </a:pPr>
            <a:r>
              <a:rPr lang="en"/>
              <a:t>Recognize, understand and manage our own emotions and;</a:t>
            </a:r>
            <a:endParaRPr/>
          </a:p>
          <a:p>
            <a:pPr marL="457200" lvl="0" indent="-431800" algn="l" rtl="0">
              <a:spcBef>
                <a:spcPts val="0"/>
              </a:spcBef>
              <a:spcAft>
                <a:spcPts val="0"/>
              </a:spcAft>
              <a:buSzPts val="3200"/>
              <a:buChar char="•"/>
            </a:pPr>
            <a:r>
              <a:rPr lang="en"/>
              <a:t>Recognize, understand and influence the emotions of others.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title"/>
          </p:nvPr>
        </p:nvSpPr>
        <p:spPr>
          <a:xfrm>
            <a:off x="457200" y="284531"/>
            <a:ext cx="8229600" cy="857400"/>
          </a:xfrm>
          <a:prstGeom prst="rect">
            <a:avLst/>
          </a:prstGeom>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
              <a:t>Brief History of Emotional Intelligence</a:t>
            </a:r>
            <a:endParaRPr/>
          </a:p>
        </p:txBody>
      </p:sp>
      <p:sp>
        <p:nvSpPr>
          <p:cNvPr id="127" name="Google Shape;127;p26"/>
          <p:cNvSpPr txBox="1">
            <a:spLocks noGrp="1"/>
          </p:cNvSpPr>
          <p:nvPr>
            <p:ph type="body" idx="1"/>
          </p:nvPr>
        </p:nvSpPr>
        <p:spPr>
          <a:xfrm>
            <a:off x="457200" y="1265611"/>
            <a:ext cx="8229600" cy="3054600"/>
          </a:xfrm>
          <a:prstGeom prst="rect">
            <a:avLst/>
          </a:prstGeom>
        </p:spPr>
        <p:txBody>
          <a:bodyPr spcFirstLastPara="1" wrap="square" lIns="91425" tIns="45700" rIns="91425" bIns="45700" anchor="t" anchorCtr="0">
            <a:normAutofit lnSpcReduction="20000"/>
          </a:bodyPr>
          <a:lstStyle/>
          <a:p>
            <a:pPr marL="457200" lvl="0" indent="-431800" algn="l" rtl="0">
              <a:spcBef>
                <a:spcPts val="640"/>
              </a:spcBef>
              <a:spcAft>
                <a:spcPts val="0"/>
              </a:spcAft>
              <a:buSzPts val="3200"/>
              <a:buChar char="•"/>
            </a:pPr>
            <a:r>
              <a:rPr lang="en"/>
              <a:t>Term created in 1990 by two researchers, Peter Salavoy and John Mayer. </a:t>
            </a:r>
            <a:endParaRPr/>
          </a:p>
          <a:p>
            <a:pPr marL="457200" lvl="0" indent="-431800" algn="l" rtl="0">
              <a:spcBef>
                <a:spcPts val="0"/>
              </a:spcBef>
              <a:spcAft>
                <a:spcPts val="0"/>
              </a:spcAft>
              <a:buSzPts val="3200"/>
              <a:buChar char="•"/>
            </a:pPr>
            <a:r>
              <a:rPr lang="en"/>
              <a:t>Popularized by Dan Goleman in his 1995 book Emotional Intelligence.</a:t>
            </a:r>
            <a:endParaRPr/>
          </a:p>
          <a:p>
            <a:pPr marL="457200" lvl="0" indent="-431800" algn="l" rtl="0">
              <a:spcBef>
                <a:spcPts val="0"/>
              </a:spcBef>
              <a:spcAft>
                <a:spcPts val="0"/>
              </a:spcAft>
              <a:buSzPts val="3200"/>
              <a:buChar char="•"/>
            </a:pPr>
            <a:r>
              <a:rPr lang="en"/>
              <a:t>Goleman’s research centered in context of work.</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2121</Words>
  <Application>Microsoft Office PowerPoint</Application>
  <PresentationFormat>On-screen Show (16:9)</PresentationFormat>
  <Paragraphs>134</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Simple Light</vt:lpstr>
      <vt:lpstr>PowerPoint Presentation</vt:lpstr>
      <vt:lpstr>Emotional Intelligence for the Christian Leader</vt:lpstr>
      <vt:lpstr>Agenda</vt:lpstr>
      <vt:lpstr>About Me</vt:lpstr>
      <vt:lpstr>Emotions Defined</vt:lpstr>
      <vt:lpstr>Emotions vs Feelings</vt:lpstr>
      <vt:lpstr>The Bible on Emotions</vt:lpstr>
      <vt:lpstr>Emotional Intelligence Defined</vt:lpstr>
      <vt:lpstr>Brief History of Emotional Intelligence</vt:lpstr>
      <vt:lpstr>Importance of Emotional Intelligence</vt:lpstr>
      <vt:lpstr>Emotional Intelligence Skills</vt:lpstr>
      <vt:lpstr>The Bible on Emotional Intelligence</vt:lpstr>
      <vt:lpstr>Improving Your Emotional Intelligence</vt:lpstr>
      <vt:lpstr>The Stoplight Approach</vt:lpstr>
      <vt:lpstr>5 Steps of the Care Cycle</vt:lpstr>
      <vt:lpstr>Call to Action</vt:lpstr>
      <vt:lpstr>Citations &amp;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Lebron</dc:creator>
  <cp:lastModifiedBy>Jackie Lebron</cp:lastModifiedBy>
  <cp:revision>1</cp:revision>
  <dcterms:modified xsi:type="dcterms:W3CDTF">2022-09-12T03:29:14Z</dcterms:modified>
</cp:coreProperties>
</file>