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56" r:id="rId2"/>
    <p:sldId id="257" r:id="rId3"/>
    <p:sldId id="258" r:id="rId4"/>
    <p:sldId id="260" r:id="rId5"/>
    <p:sldId id="259" r:id="rId6"/>
    <p:sldId id="261" r:id="rId7"/>
    <p:sldId id="297"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64" r:id="rId21"/>
    <p:sldId id="276" r:id="rId22"/>
    <p:sldId id="275" r:id="rId23"/>
    <p:sldId id="277" r:id="rId24"/>
    <p:sldId id="278" r:id="rId25"/>
    <p:sldId id="281"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0"/>
    <p:restoredTop sz="96197"/>
  </p:normalViewPr>
  <p:slideViewPr>
    <p:cSldViewPr snapToGrid="0" snapToObjects="1">
      <p:cViewPr varScale="1">
        <p:scale>
          <a:sx n="115" d="100"/>
          <a:sy n="115" d="100"/>
        </p:scale>
        <p:origin x="23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530F3-756E-8540-AB77-28C9F70C0A2C}" type="datetimeFigureOut">
              <a:rPr lang="en-US" smtClean="0"/>
              <a:t>8/10/22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7360F-CD15-7F4D-AD0B-4ACD49DB182D}" type="slidenum">
              <a:rPr lang="en-US" smtClean="0"/>
              <a:t>‹#›</a:t>
            </a:fld>
            <a:endParaRPr lang="en-US"/>
          </a:p>
        </p:txBody>
      </p:sp>
    </p:spTree>
    <p:extLst>
      <p:ext uri="{BB962C8B-B14F-4D97-AF65-F5344CB8AC3E}">
        <p14:creationId xmlns:p14="http://schemas.microsoft.com/office/powerpoint/2010/main" val="1874747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dirty="0"/>
          </a:p>
        </p:txBody>
      </p:sp>
      <p:sp>
        <p:nvSpPr>
          <p:cNvPr id="4" name="Slide Number Placeholder 3"/>
          <p:cNvSpPr>
            <a:spLocks noGrp="1"/>
          </p:cNvSpPr>
          <p:nvPr>
            <p:ph type="sldNum" sz="quarter" idx="5"/>
          </p:nvPr>
        </p:nvSpPr>
        <p:spPr/>
        <p:txBody>
          <a:bodyPr/>
          <a:lstStyle/>
          <a:p>
            <a:fld id="{BEF6FF18-32BE-AC4F-93A0-205E30AD966A}" type="slidenum">
              <a:rPr lang="en-EG" smtClean="0"/>
              <a:t>38</a:t>
            </a:fld>
            <a:endParaRPr lang="en-EG"/>
          </a:p>
        </p:txBody>
      </p:sp>
    </p:spTree>
    <p:extLst>
      <p:ext uri="{BB962C8B-B14F-4D97-AF65-F5344CB8AC3E}">
        <p14:creationId xmlns:p14="http://schemas.microsoft.com/office/powerpoint/2010/main" val="301241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dirty="0"/>
          </a:p>
        </p:txBody>
      </p:sp>
      <p:sp>
        <p:nvSpPr>
          <p:cNvPr id="4" name="Slide Number Placeholder 3"/>
          <p:cNvSpPr>
            <a:spLocks noGrp="1"/>
          </p:cNvSpPr>
          <p:nvPr>
            <p:ph type="sldNum" sz="quarter" idx="5"/>
          </p:nvPr>
        </p:nvSpPr>
        <p:spPr/>
        <p:txBody>
          <a:bodyPr/>
          <a:lstStyle/>
          <a:p>
            <a:fld id="{BEF6FF18-32BE-AC4F-93A0-205E30AD966A}" type="slidenum">
              <a:rPr lang="en-EG" smtClean="0"/>
              <a:t>39</a:t>
            </a:fld>
            <a:endParaRPr lang="en-EG"/>
          </a:p>
        </p:txBody>
      </p:sp>
    </p:spTree>
    <p:extLst>
      <p:ext uri="{BB962C8B-B14F-4D97-AF65-F5344CB8AC3E}">
        <p14:creationId xmlns:p14="http://schemas.microsoft.com/office/powerpoint/2010/main" val="233349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5002-943B-7F29-7C63-14022622033C}"/>
              </a:ext>
            </a:extLst>
          </p:cNvPr>
          <p:cNvSpPr>
            <a:spLocks noGrp="1"/>
          </p:cNvSpPr>
          <p:nvPr>
            <p:ph type="ctrTitle"/>
          </p:nvPr>
        </p:nvSpPr>
        <p:spPr>
          <a:xfrm>
            <a:off x="87086" y="2404534"/>
            <a:ext cx="9622971" cy="1646302"/>
          </a:xfrm>
        </p:spPr>
        <p:txBody>
          <a:bodyPr/>
          <a:lstStyle/>
          <a:p>
            <a:r>
              <a:rPr lang="en-US" sz="8800" dirty="0"/>
              <a:t>Current Trends in the Islamic World </a:t>
            </a:r>
          </a:p>
        </p:txBody>
      </p:sp>
      <p:sp>
        <p:nvSpPr>
          <p:cNvPr id="3" name="Subtitle 2">
            <a:extLst>
              <a:ext uri="{FF2B5EF4-FFF2-40B4-BE49-F238E27FC236}">
                <a16:creationId xmlns:a16="http://schemas.microsoft.com/office/drawing/2014/main" id="{F0C9E9F1-2635-F1A5-6C2B-FEF56B1A0FE8}"/>
              </a:ext>
            </a:extLst>
          </p:cNvPr>
          <p:cNvSpPr>
            <a:spLocks noGrp="1"/>
          </p:cNvSpPr>
          <p:nvPr>
            <p:ph type="subTitle" idx="1"/>
          </p:nvPr>
        </p:nvSpPr>
        <p:spPr/>
        <p:txBody>
          <a:bodyPr>
            <a:normAutofit/>
          </a:bodyPr>
          <a:lstStyle/>
          <a:p>
            <a:r>
              <a:rPr lang="en-US" sz="2800" b="1" dirty="0">
                <a:solidFill>
                  <a:schemeClr val="tx1"/>
                </a:solidFill>
              </a:rPr>
              <a:t>Dick </a:t>
            </a:r>
            <a:r>
              <a:rPr lang="en-US" sz="2800" b="1" dirty="0" err="1">
                <a:solidFill>
                  <a:schemeClr val="tx1"/>
                </a:solidFill>
              </a:rPr>
              <a:t>Brogden</a:t>
            </a:r>
            <a:r>
              <a:rPr lang="en-US" sz="2800" b="1" dirty="0">
                <a:solidFill>
                  <a:schemeClr val="tx1"/>
                </a:solidFill>
              </a:rPr>
              <a:t> – </a:t>
            </a:r>
            <a:r>
              <a:rPr lang="en-US" sz="2800" b="1" dirty="0" err="1">
                <a:solidFill>
                  <a:schemeClr val="tx1"/>
                </a:solidFill>
              </a:rPr>
              <a:t>Missio</a:t>
            </a:r>
            <a:r>
              <a:rPr lang="en-US" sz="2800" b="1" dirty="0">
                <a:solidFill>
                  <a:schemeClr val="tx1"/>
                </a:solidFill>
              </a:rPr>
              <a:t> Nexus 2022</a:t>
            </a:r>
          </a:p>
        </p:txBody>
      </p:sp>
    </p:spTree>
    <p:extLst>
      <p:ext uri="{BB962C8B-B14F-4D97-AF65-F5344CB8AC3E}">
        <p14:creationId xmlns:p14="http://schemas.microsoft.com/office/powerpoint/2010/main" val="3124105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5FB8284E-E5E0-5248-B779-DE5486CA2130}"/>
              </a:ext>
            </a:extLst>
          </p:cNvPr>
          <p:cNvPicPr>
            <a:picLocks noGrp="1" noChangeAspect="1"/>
          </p:cNvPicPr>
          <p:nvPr>
            <p:ph idx="1"/>
          </p:nvPr>
        </p:nvPicPr>
        <p:blipFill rotWithShape="1">
          <a:blip r:embed="rId2"/>
          <a:srcRect t="19"/>
          <a:stretch/>
        </p:blipFill>
        <p:spPr>
          <a:xfrm>
            <a:off x="20" y="-87086"/>
            <a:ext cx="12349108" cy="6945086"/>
          </a:xfrm>
          <a:prstGeom prst="rect">
            <a:avLst/>
          </a:prstGeom>
        </p:spPr>
      </p:pic>
    </p:spTree>
    <p:extLst>
      <p:ext uri="{BB962C8B-B14F-4D97-AF65-F5344CB8AC3E}">
        <p14:creationId xmlns:p14="http://schemas.microsoft.com/office/powerpoint/2010/main" val="390616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9272552F-5CD1-754A-BEF4-67DD42453427}"/>
              </a:ext>
            </a:extLst>
          </p:cNvPr>
          <p:cNvPicPr>
            <a:picLocks noGrp="1" noChangeAspect="1"/>
          </p:cNvPicPr>
          <p:nvPr>
            <p:ph idx="1"/>
          </p:nvPr>
        </p:nvPicPr>
        <p:blipFill>
          <a:blip r:embed="rId2"/>
          <a:stretch>
            <a:fillRect/>
          </a:stretch>
        </p:blipFill>
        <p:spPr>
          <a:xfrm>
            <a:off x="-19789" y="-76200"/>
            <a:ext cx="12607634" cy="6934200"/>
          </a:xfrm>
          <a:prstGeom prst="rect">
            <a:avLst/>
          </a:prstGeom>
        </p:spPr>
      </p:pic>
    </p:spTree>
    <p:extLst>
      <p:ext uri="{BB962C8B-B14F-4D97-AF65-F5344CB8AC3E}">
        <p14:creationId xmlns:p14="http://schemas.microsoft.com/office/powerpoint/2010/main" val="36689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B2C17755-5834-AC42-B683-C654B26566EB}"/>
              </a:ext>
            </a:extLst>
          </p:cNvPr>
          <p:cNvPicPr>
            <a:picLocks noGrp="1" noChangeAspect="1"/>
          </p:cNvPicPr>
          <p:nvPr>
            <p:ph idx="1"/>
          </p:nvPr>
        </p:nvPicPr>
        <p:blipFill>
          <a:blip r:embed="rId2"/>
          <a:stretch>
            <a:fillRect/>
          </a:stretch>
        </p:blipFill>
        <p:spPr>
          <a:xfrm>
            <a:off x="-277089" y="1"/>
            <a:ext cx="12469089" cy="6858000"/>
          </a:xfrm>
          <a:prstGeom prst="rect">
            <a:avLst/>
          </a:prstGeom>
        </p:spPr>
      </p:pic>
    </p:spTree>
    <p:extLst>
      <p:ext uri="{BB962C8B-B14F-4D97-AF65-F5344CB8AC3E}">
        <p14:creationId xmlns:p14="http://schemas.microsoft.com/office/powerpoint/2010/main" val="379995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chart&#10;&#10;Description automatically generated">
            <a:extLst>
              <a:ext uri="{FF2B5EF4-FFF2-40B4-BE49-F238E27FC236}">
                <a16:creationId xmlns:a16="http://schemas.microsoft.com/office/drawing/2014/main" id="{0689F43C-F1A2-9B4E-B1CB-C9F168346AA1}"/>
              </a:ext>
            </a:extLst>
          </p:cNvPr>
          <p:cNvPicPr>
            <a:picLocks noGrp="1" noChangeAspect="1"/>
          </p:cNvPicPr>
          <p:nvPr>
            <p:ph idx="1"/>
          </p:nvPr>
        </p:nvPicPr>
        <p:blipFill>
          <a:blip r:embed="rId2"/>
          <a:stretch>
            <a:fillRect/>
          </a:stretch>
        </p:blipFill>
        <p:spPr>
          <a:xfrm>
            <a:off x="0" y="0"/>
            <a:ext cx="12759068" cy="6858000"/>
          </a:xfrm>
          <a:prstGeom prst="rect">
            <a:avLst/>
          </a:prstGeom>
        </p:spPr>
      </p:pic>
    </p:spTree>
    <p:extLst>
      <p:ext uri="{BB962C8B-B14F-4D97-AF65-F5344CB8AC3E}">
        <p14:creationId xmlns:p14="http://schemas.microsoft.com/office/powerpoint/2010/main" val="1389303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with medium confidence">
            <a:extLst>
              <a:ext uri="{FF2B5EF4-FFF2-40B4-BE49-F238E27FC236}">
                <a16:creationId xmlns:a16="http://schemas.microsoft.com/office/drawing/2014/main" id="{7A419D1B-5C60-4741-AA69-AE15A4129FC5}"/>
              </a:ext>
            </a:extLst>
          </p:cNvPr>
          <p:cNvPicPr>
            <a:picLocks noGrp="1" noChangeAspect="1"/>
          </p:cNvPicPr>
          <p:nvPr>
            <p:ph idx="1"/>
          </p:nvPr>
        </p:nvPicPr>
        <p:blipFill>
          <a:blip r:embed="rId2"/>
          <a:stretch>
            <a:fillRect/>
          </a:stretch>
        </p:blipFill>
        <p:spPr>
          <a:xfrm>
            <a:off x="0" y="-128588"/>
            <a:ext cx="12776083" cy="6962965"/>
          </a:xfrm>
          <a:prstGeom prst="rect">
            <a:avLst/>
          </a:prstGeom>
        </p:spPr>
      </p:pic>
    </p:spTree>
    <p:extLst>
      <p:ext uri="{BB962C8B-B14F-4D97-AF65-F5344CB8AC3E}">
        <p14:creationId xmlns:p14="http://schemas.microsoft.com/office/powerpoint/2010/main" val="3684232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7730-34C6-D444-A137-AF6BF21CF44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B5B6808-5554-4B4E-B19F-D2ADE77B6DDB}"/>
              </a:ext>
            </a:extLst>
          </p:cNvPr>
          <p:cNvSpPr>
            <a:spLocks noGrp="1"/>
          </p:cNvSpPr>
          <p:nvPr>
            <p:ph type="subTitle" idx="1"/>
          </p:nvPr>
        </p:nvSpPr>
        <p:spPr/>
        <p:txBody>
          <a:bodyPr/>
          <a:lstStyle/>
          <a:p>
            <a:endParaRPr lang="en-US" dirty="0"/>
          </a:p>
        </p:txBody>
      </p:sp>
      <p:pic>
        <p:nvPicPr>
          <p:cNvPr id="5" name="Picture 4" descr="Chart&#10;&#10;Description automatically generated with medium confidence">
            <a:extLst>
              <a:ext uri="{FF2B5EF4-FFF2-40B4-BE49-F238E27FC236}">
                <a16:creationId xmlns:a16="http://schemas.microsoft.com/office/drawing/2014/main" id="{7618DB1B-207B-E74D-B6A2-533AA6239E42}"/>
              </a:ext>
            </a:extLst>
          </p:cNvPr>
          <p:cNvPicPr>
            <a:picLocks noChangeAspect="1"/>
          </p:cNvPicPr>
          <p:nvPr/>
        </p:nvPicPr>
        <p:blipFill>
          <a:blip r:embed="rId2"/>
          <a:stretch>
            <a:fillRect/>
          </a:stretch>
        </p:blipFill>
        <p:spPr>
          <a:xfrm>
            <a:off x="-103094" y="0"/>
            <a:ext cx="12398188" cy="6858000"/>
          </a:xfrm>
          <a:prstGeom prst="rect">
            <a:avLst/>
          </a:prstGeom>
        </p:spPr>
      </p:pic>
    </p:spTree>
    <p:extLst>
      <p:ext uri="{BB962C8B-B14F-4D97-AF65-F5344CB8AC3E}">
        <p14:creationId xmlns:p14="http://schemas.microsoft.com/office/powerpoint/2010/main" val="252182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C781D7B9-0FD5-4948-9C7B-5DC5068B6A8B}"/>
              </a:ext>
            </a:extLst>
          </p:cNvPr>
          <p:cNvPicPr>
            <a:picLocks noGrp="1" noChangeAspect="1"/>
          </p:cNvPicPr>
          <p:nvPr>
            <p:ph idx="1"/>
          </p:nvPr>
        </p:nvPicPr>
        <p:blipFill>
          <a:blip r:embed="rId2"/>
          <a:stretch>
            <a:fillRect/>
          </a:stretch>
        </p:blipFill>
        <p:spPr>
          <a:xfrm>
            <a:off x="-313345" y="0"/>
            <a:ext cx="12872058" cy="6886551"/>
          </a:xfrm>
          <a:prstGeom prst="rect">
            <a:avLst/>
          </a:prstGeom>
        </p:spPr>
      </p:pic>
    </p:spTree>
    <p:extLst>
      <p:ext uri="{BB962C8B-B14F-4D97-AF65-F5344CB8AC3E}">
        <p14:creationId xmlns:p14="http://schemas.microsoft.com/office/powerpoint/2010/main" val="498964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BB7A27EF-F82A-A943-ABA8-C17766DA6EC5}"/>
              </a:ext>
            </a:extLst>
          </p:cNvPr>
          <p:cNvPicPr>
            <a:picLocks noGrp="1" noChangeAspect="1"/>
          </p:cNvPicPr>
          <p:nvPr>
            <p:ph idx="1"/>
          </p:nvPr>
        </p:nvPicPr>
        <p:blipFill>
          <a:blip r:embed="rId2"/>
          <a:stretch>
            <a:fillRect/>
          </a:stretch>
        </p:blipFill>
        <p:spPr>
          <a:xfrm>
            <a:off x="-313345" y="0"/>
            <a:ext cx="12551636" cy="6857999"/>
          </a:xfrm>
          <a:prstGeom prst="rect">
            <a:avLst/>
          </a:prstGeom>
        </p:spPr>
      </p:pic>
    </p:spTree>
    <p:extLst>
      <p:ext uri="{BB962C8B-B14F-4D97-AF65-F5344CB8AC3E}">
        <p14:creationId xmlns:p14="http://schemas.microsoft.com/office/powerpoint/2010/main" val="3269353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DF73076D-293E-DF4F-AE01-239172CC464B}"/>
              </a:ext>
            </a:extLst>
          </p:cNvPr>
          <p:cNvPicPr>
            <a:picLocks noGrp="1" noChangeAspect="1"/>
          </p:cNvPicPr>
          <p:nvPr>
            <p:ph idx="1"/>
          </p:nvPr>
        </p:nvPicPr>
        <p:blipFill>
          <a:blip r:embed="rId2"/>
          <a:stretch>
            <a:fillRect/>
          </a:stretch>
        </p:blipFill>
        <p:spPr>
          <a:xfrm>
            <a:off x="-138544" y="0"/>
            <a:ext cx="12469089" cy="6858000"/>
          </a:xfrm>
          <a:prstGeom prst="rect">
            <a:avLst/>
          </a:prstGeom>
        </p:spPr>
      </p:pic>
    </p:spTree>
    <p:extLst>
      <p:ext uri="{BB962C8B-B14F-4D97-AF65-F5344CB8AC3E}">
        <p14:creationId xmlns:p14="http://schemas.microsoft.com/office/powerpoint/2010/main" val="4009925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8F462FAE-CE4C-E74D-8849-932BA7762CD7}"/>
              </a:ext>
            </a:extLst>
          </p:cNvPr>
          <p:cNvPicPr>
            <a:picLocks noGrp="1" noChangeAspect="1"/>
          </p:cNvPicPr>
          <p:nvPr>
            <p:ph idx="1"/>
          </p:nvPr>
        </p:nvPicPr>
        <p:blipFill>
          <a:blip r:embed="rId2"/>
          <a:stretch>
            <a:fillRect/>
          </a:stretch>
        </p:blipFill>
        <p:spPr>
          <a:xfrm>
            <a:off x="-224737" y="0"/>
            <a:ext cx="12641476" cy="6858000"/>
          </a:xfrm>
          <a:prstGeom prst="rect">
            <a:avLst/>
          </a:prstGeom>
        </p:spPr>
      </p:pic>
    </p:spTree>
    <p:extLst>
      <p:ext uri="{BB962C8B-B14F-4D97-AF65-F5344CB8AC3E}">
        <p14:creationId xmlns:p14="http://schemas.microsoft.com/office/powerpoint/2010/main" val="2813118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p:txBody>
          <a:bodyPr/>
          <a:lstStyle/>
          <a:p>
            <a:r>
              <a:rPr lang="en-US" b="1" dirty="0"/>
              <a:t>1. Volume of Prayer and FASTING</a:t>
            </a:r>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p:txBody>
          <a:bodyPr>
            <a:normAutofit fontScale="77500" lnSpcReduction="20000"/>
          </a:bodyPr>
          <a:lstStyle/>
          <a:p>
            <a:r>
              <a:rPr lang="en-US" sz="4000" b="1" dirty="0"/>
              <a:t>Solidarity across Regions</a:t>
            </a:r>
          </a:p>
          <a:p>
            <a:r>
              <a:rPr lang="en-US" sz="4000" b="1" dirty="0"/>
              <a:t>Harmony of Prayer Houses/Initiatives/Movements</a:t>
            </a:r>
          </a:p>
          <a:p>
            <a:r>
              <a:rPr lang="en-US" sz="4000" b="1" dirty="0"/>
              <a:t>24/7 Ramadan and Event Focuses</a:t>
            </a:r>
          </a:p>
          <a:p>
            <a:endParaRPr lang="en-US" sz="4000" b="1" dirty="0"/>
          </a:p>
          <a:p>
            <a:r>
              <a:rPr lang="en-US" sz="4000" b="1" dirty="0"/>
              <a:t>“</a:t>
            </a:r>
            <a:r>
              <a:rPr lang="en-US" sz="4000" b="1" dirty="0">
                <a:solidFill>
                  <a:srgbClr val="C00000"/>
                </a:solidFill>
              </a:rPr>
              <a:t>This kind cometh not out but by prayer [and fasting]</a:t>
            </a:r>
            <a:r>
              <a:rPr lang="en-US" sz="4000" b="1" dirty="0">
                <a:solidFill>
                  <a:schemeClr val="tx1"/>
                </a:solidFill>
              </a:rPr>
              <a:t>”</a:t>
            </a:r>
            <a:r>
              <a:rPr lang="en-US" sz="4000" b="1" dirty="0">
                <a:solidFill>
                  <a:srgbClr val="C00000"/>
                </a:solidFill>
              </a:rPr>
              <a:t>  </a:t>
            </a:r>
          </a:p>
          <a:p>
            <a:pPr marL="0" indent="0">
              <a:buNone/>
            </a:pPr>
            <a:r>
              <a:rPr lang="en-US" sz="4000" b="1" dirty="0"/>
              <a:t>		Matthew 17:21, Mark 9:29</a:t>
            </a:r>
          </a:p>
        </p:txBody>
      </p:sp>
    </p:spTree>
    <p:extLst>
      <p:ext uri="{BB962C8B-B14F-4D97-AF65-F5344CB8AC3E}">
        <p14:creationId xmlns:p14="http://schemas.microsoft.com/office/powerpoint/2010/main" val="2107029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643E-ACD0-0D3C-3884-F1E902F2D508}"/>
              </a:ext>
            </a:extLst>
          </p:cNvPr>
          <p:cNvSpPr>
            <a:spLocks noGrp="1"/>
          </p:cNvSpPr>
          <p:nvPr>
            <p:ph type="title"/>
          </p:nvPr>
        </p:nvSpPr>
        <p:spPr>
          <a:xfrm>
            <a:off x="0" y="171450"/>
            <a:ext cx="9658349" cy="1758950"/>
          </a:xfrm>
        </p:spPr>
        <p:txBody>
          <a:bodyPr>
            <a:normAutofit/>
          </a:bodyPr>
          <a:lstStyle/>
          <a:p>
            <a:r>
              <a:rPr lang="en-US" dirty="0"/>
              <a:t>7. </a:t>
            </a:r>
            <a:r>
              <a:rPr lang="en-US" b="1" dirty="0"/>
              <a:t>Global South and Expatriate Language churches (i.e. Filipino and others) are going to play a critical role going forward.  </a:t>
            </a:r>
            <a:r>
              <a:rPr lang="en-US" dirty="0"/>
              <a:t> </a:t>
            </a:r>
          </a:p>
        </p:txBody>
      </p:sp>
      <p:sp>
        <p:nvSpPr>
          <p:cNvPr id="3" name="Content Placeholder 2">
            <a:extLst>
              <a:ext uri="{FF2B5EF4-FFF2-40B4-BE49-F238E27FC236}">
                <a16:creationId xmlns:a16="http://schemas.microsoft.com/office/drawing/2014/main" id="{DFC7FF01-43AE-88A2-EC28-DEDDFDF9DE26}"/>
              </a:ext>
            </a:extLst>
          </p:cNvPr>
          <p:cNvSpPr>
            <a:spLocks noGrp="1"/>
          </p:cNvSpPr>
          <p:nvPr>
            <p:ph idx="1"/>
          </p:nvPr>
        </p:nvSpPr>
        <p:spPr>
          <a:xfrm>
            <a:off x="800100" y="2001837"/>
            <a:ext cx="8743950" cy="4756150"/>
          </a:xfrm>
        </p:spPr>
        <p:txBody>
          <a:bodyPr>
            <a:noAutofit/>
          </a:bodyPr>
          <a:lstStyle/>
          <a:p>
            <a:r>
              <a:rPr lang="en-US" sz="3200" b="1" dirty="0"/>
              <a:t> </a:t>
            </a:r>
            <a:r>
              <a:rPr lang="en-US" sz="3200" dirty="0"/>
              <a:t>For example there are 150 “workers” in KSA…and 15,000 or more Filipino Christians.  When ALL expat Christians are mobilized to reaching locals, we will increase our work force 1000 fold.  </a:t>
            </a:r>
          </a:p>
          <a:p>
            <a:r>
              <a:rPr lang="en-US" sz="3200" dirty="0"/>
              <a:t>There is a “ worker trinity” of the missionary, the mobilized expat, and the MBB.  When all three are working together at full strength….it will be remarkable. </a:t>
            </a:r>
          </a:p>
        </p:txBody>
      </p:sp>
    </p:spTree>
    <p:extLst>
      <p:ext uri="{BB962C8B-B14F-4D97-AF65-F5344CB8AC3E}">
        <p14:creationId xmlns:p14="http://schemas.microsoft.com/office/powerpoint/2010/main" val="147548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CFE27-5F45-90B5-DF0F-D9F20CCEA2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2756F1-C779-067F-A105-605928AB31B0}"/>
              </a:ext>
            </a:extLst>
          </p:cNvPr>
          <p:cNvSpPr>
            <a:spLocks noGrp="1"/>
          </p:cNvSpPr>
          <p:nvPr>
            <p:ph idx="1"/>
          </p:nvPr>
        </p:nvSpPr>
        <p:spPr/>
        <p:txBody>
          <a:bodyPr/>
          <a:lstStyle/>
          <a:p>
            <a:endParaRPr lang="en-US" dirty="0"/>
          </a:p>
        </p:txBody>
      </p:sp>
      <p:pic>
        <p:nvPicPr>
          <p:cNvPr id="4" name="Filipino_GaiWGx.mp4" descr="Filipino_GaiWGx.mp4">
            <a:hlinkClick r:id="" action="ppaction://media"/>
            <a:extLst>
              <a:ext uri="{FF2B5EF4-FFF2-40B4-BE49-F238E27FC236}">
                <a16:creationId xmlns:a16="http://schemas.microsoft.com/office/drawing/2014/main" id="{2AC3C17B-F91E-49EA-3F65-C58C07E10E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134" y="186035"/>
            <a:ext cx="11530541" cy="6485929"/>
          </a:xfrm>
          <a:prstGeom prst="rect">
            <a:avLst/>
          </a:prstGeom>
        </p:spPr>
      </p:pic>
    </p:spTree>
    <p:extLst>
      <p:ext uri="{BB962C8B-B14F-4D97-AF65-F5344CB8AC3E}">
        <p14:creationId xmlns:p14="http://schemas.microsoft.com/office/powerpoint/2010/main" val="333421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a:xfrm>
            <a:off x="699105" y="312056"/>
            <a:ext cx="8596668" cy="1320800"/>
          </a:xfrm>
        </p:spPr>
        <p:txBody>
          <a:bodyPr>
            <a:normAutofit fontScale="90000"/>
          </a:bodyPr>
          <a:lstStyle/>
          <a:p>
            <a:r>
              <a:rPr lang="en-US" b="1" dirty="0"/>
              <a:t>8. The Local, MBB, church must be envisioned and trained to be Missionary from the start</a:t>
            </a:r>
            <a:r>
              <a:rPr lang="en-US" dirty="0"/>
              <a:t> </a:t>
            </a:r>
            <a:br>
              <a:rPr lang="en-US" b="1" dirty="0"/>
            </a:br>
            <a:br>
              <a:rPr lang="en-US" b="1" dirty="0"/>
            </a:br>
            <a:br>
              <a:rPr lang="en-US" b="1" dirty="0"/>
            </a:br>
            <a:br>
              <a:rPr lang="en-US" b="1" dirty="0"/>
            </a:br>
            <a:endParaRPr lang="en-US" b="1" dirty="0"/>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a:xfrm>
            <a:off x="699105" y="2271487"/>
            <a:ext cx="8869493" cy="4055155"/>
          </a:xfrm>
        </p:spPr>
        <p:txBody>
          <a:bodyPr>
            <a:noAutofit/>
          </a:bodyPr>
          <a:lstStyle/>
          <a:p>
            <a:pPr lvl="0"/>
            <a:r>
              <a:rPr lang="en-US" sz="3600" dirty="0"/>
              <a:t>We cannot wait to inject missions theology and impetus until the church is strong or large.  It must be the DNA of origin. </a:t>
            </a:r>
          </a:p>
          <a:p>
            <a:pPr lvl="0"/>
            <a:r>
              <a:rPr lang="en-US" sz="3600" dirty="0"/>
              <a:t>Missions is not Evangelism (Tanzania) </a:t>
            </a:r>
          </a:p>
        </p:txBody>
      </p:sp>
    </p:spTree>
    <p:extLst>
      <p:ext uri="{BB962C8B-B14F-4D97-AF65-F5344CB8AC3E}">
        <p14:creationId xmlns:p14="http://schemas.microsoft.com/office/powerpoint/2010/main" val="1527948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a:xfrm>
            <a:off x="699105" y="312056"/>
            <a:ext cx="8596668" cy="1320800"/>
          </a:xfrm>
        </p:spPr>
        <p:txBody>
          <a:bodyPr>
            <a:normAutofit fontScale="90000"/>
          </a:bodyPr>
          <a:lstStyle/>
          <a:p>
            <a:r>
              <a:rPr lang="en-US" b="1" dirty="0"/>
              <a:t>9. Denominations will form…</a:t>
            </a:r>
            <a:br>
              <a:rPr lang="en-US" b="1" dirty="0"/>
            </a:br>
            <a:r>
              <a:rPr lang="en-US" b="1" dirty="0"/>
              <a:t>				and it is a good thing!</a:t>
            </a:r>
            <a:br>
              <a:rPr lang="en-US" b="1" dirty="0"/>
            </a:br>
            <a:br>
              <a:rPr lang="en-US" b="1" dirty="0"/>
            </a:br>
            <a:br>
              <a:rPr lang="en-US" b="1" dirty="0"/>
            </a:br>
            <a:br>
              <a:rPr lang="en-US" b="1" dirty="0"/>
            </a:br>
            <a:endParaRPr lang="en-US" b="1" dirty="0"/>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a:xfrm>
            <a:off x="699105" y="1367972"/>
            <a:ext cx="11057466" cy="5326742"/>
          </a:xfrm>
        </p:spPr>
        <p:txBody>
          <a:bodyPr>
            <a:noAutofit/>
          </a:bodyPr>
          <a:lstStyle/>
          <a:p>
            <a:pPr lvl="0"/>
            <a:r>
              <a:rPr lang="en-US" sz="3600" dirty="0"/>
              <a:t>Media accelerates interaction and association</a:t>
            </a:r>
          </a:p>
          <a:p>
            <a:pPr marL="0" lvl="0" indent="0">
              <a:buNone/>
            </a:pPr>
            <a:r>
              <a:rPr lang="en-US" sz="3600" dirty="0"/>
              <a:t>		(Joel </a:t>
            </a:r>
            <a:r>
              <a:rPr lang="en-US" sz="3600" dirty="0" err="1"/>
              <a:t>Olstein</a:t>
            </a:r>
            <a:r>
              <a:rPr lang="en-US" sz="3600" dirty="0"/>
              <a:t>, Joyce Meyers…)</a:t>
            </a:r>
          </a:p>
          <a:p>
            <a:pPr lvl="0"/>
            <a:r>
              <a:rPr lang="en-US" sz="3600" dirty="0"/>
              <a:t>London Missionary Society – LMS </a:t>
            </a:r>
          </a:p>
          <a:p>
            <a:pPr marL="0" lvl="0" indent="0" algn="ctr">
              <a:buNone/>
            </a:pPr>
            <a:r>
              <a:rPr lang="en-US" sz="3600" dirty="0">
                <a:solidFill>
                  <a:srgbClr val="C00000"/>
                </a:solidFill>
              </a:rPr>
              <a:t>1795 – Non Denominational</a:t>
            </a:r>
            <a:endParaRPr lang="en-US" sz="3600" dirty="0"/>
          </a:p>
          <a:p>
            <a:pPr marL="0" lvl="0" indent="0">
              <a:buNone/>
            </a:pPr>
            <a:r>
              <a:rPr lang="en-US" sz="3600" dirty="0"/>
              <a:t>  Church Missionary Society – CMS  </a:t>
            </a:r>
          </a:p>
          <a:p>
            <a:pPr marL="0" lvl="0" indent="0" algn="ctr">
              <a:buNone/>
            </a:pPr>
            <a:r>
              <a:rPr lang="en-US" sz="3600" dirty="0">
                <a:solidFill>
                  <a:srgbClr val="C00000"/>
                </a:solidFill>
              </a:rPr>
              <a:t>1799 – Anglican</a:t>
            </a:r>
          </a:p>
          <a:p>
            <a:pPr marL="0" lvl="0" indent="0" algn="ctr">
              <a:buNone/>
            </a:pPr>
            <a:r>
              <a:rPr lang="en-US" sz="3600" b="1" dirty="0"/>
              <a:t>Non-Denominational Agencies and Denominations</a:t>
            </a:r>
            <a:endParaRPr lang="en-US" sz="3600" b="1" dirty="0">
              <a:solidFill>
                <a:srgbClr val="C00000"/>
              </a:solidFill>
            </a:endParaRPr>
          </a:p>
          <a:p>
            <a:pPr marL="0" indent="0" algn="ctr">
              <a:buNone/>
            </a:pPr>
            <a:r>
              <a:rPr lang="en-US" sz="3600" b="1" dirty="0"/>
              <a:t>SUM – SCOC…..AIM – AIC </a:t>
            </a:r>
          </a:p>
          <a:p>
            <a:pPr marL="0" lvl="0" indent="0" algn="ctr">
              <a:buNone/>
            </a:pPr>
            <a:endParaRPr lang="en-US" sz="3600" dirty="0">
              <a:solidFill>
                <a:srgbClr val="C00000"/>
              </a:solidFill>
            </a:endParaRPr>
          </a:p>
          <a:p>
            <a:pPr marL="0" lvl="0" indent="0" algn="ctr">
              <a:buNone/>
            </a:pPr>
            <a:endParaRPr lang="en-US" sz="3600" dirty="0"/>
          </a:p>
        </p:txBody>
      </p:sp>
    </p:spTree>
    <p:extLst>
      <p:ext uri="{BB962C8B-B14F-4D97-AF65-F5344CB8AC3E}">
        <p14:creationId xmlns:p14="http://schemas.microsoft.com/office/powerpoint/2010/main" val="3986029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47C9-B5DF-2897-E996-A0AA9603AA68}"/>
              </a:ext>
            </a:extLst>
          </p:cNvPr>
          <p:cNvSpPr>
            <a:spLocks noGrp="1"/>
          </p:cNvSpPr>
          <p:nvPr>
            <p:ph type="title"/>
          </p:nvPr>
        </p:nvSpPr>
        <p:spPr/>
        <p:txBody>
          <a:bodyPr/>
          <a:lstStyle/>
          <a:p>
            <a:r>
              <a:rPr lang="en-US" b="1" dirty="0"/>
              <a:t>10. Harvest Time</a:t>
            </a:r>
          </a:p>
        </p:txBody>
      </p:sp>
      <p:sp>
        <p:nvSpPr>
          <p:cNvPr id="3" name="Content Placeholder 2">
            <a:extLst>
              <a:ext uri="{FF2B5EF4-FFF2-40B4-BE49-F238E27FC236}">
                <a16:creationId xmlns:a16="http://schemas.microsoft.com/office/drawing/2014/main" id="{475BBD99-680C-1A42-5D49-8041BE229A1C}"/>
              </a:ext>
            </a:extLst>
          </p:cNvPr>
          <p:cNvSpPr>
            <a:spLocks noGrp="1"/>
          </p:cNvSpPr>
          <p:nvPr>
            <p:ph idx="1"/>
          </p:nvPr>
        </p:nvSpPr>
        <p:spPr/>
        <p:txBody>
          <a:bodyPr>
            <a:normAutofit lnSpcReduction="10000"/>
          </a:bodyPr>
          <a:lstStyle/>
          <a:p>
            <a:r>
              <a:rPr lang="en-US" sz="4000" dirty="0"/>
              <a:t>CELEBRATION:  We have never seen this many Muslims coming to Jesus</a:t>
            </a:r>
          </a:p>
          <a:p>
            <a:endParaRPr lang="en-US" sz="4000" dirty="0"/>
          </a:p>
          <a:p>
            <a:r>
              <a:rPr lang="en-US" sz="4000" dirty="0"/>
              <a:t>CHALLENGE:   We are not staying up with Birthrates</a:t>
            </a:r>
          </a:p>
        </p:txBody>
      </p:sp>
    </p:spTree>
    <p:extLst>
      <p:ext uri="{BB962C8B-B14F-4D97-AF65-F5344CB8AC3E}">
        <p14:creationId xmlns:p14="http://schemas.microsoft.com/office/powerpoint/2010/main" val="3749082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2355106" y="635000"/>
            <a:ext cx="7481789" cy="1167692"/>
          </a:xfrm>
          <a:prstGeom prst="rect">
            <a:avLst/>
          </a:prstGeom>
        </p:spPr>
        <p:txBody>
          <a:bodyPr wrap="square" lIns="0" tIns="0" rIns="0" bIns="0" rtlCol="0" anchor="t">
            <a:spAutoFit/>
          </a:bodyPr>
          <a:lstStyle/>
          <a:p>
            <a:pPr algn="ctr">
              <a:lnSpc>
                <a:spcPts val="9707"/>
              </a:lnSpc>
            </a:pPr>
            <a:r>
              <a:rPr lang="en-US" sz="6934" dirty="0">
                <a:solidFill>
                  <a:srgbClr val="FFFFFF"/>
                </a:solidFill>
                <a:latin typeface="Neutraface Text"/>
              </a:rPr>
              <a:t>CPM</a:t>
            </a:r>
          </a:p>
        </p:txBody>
      </p:sp>
      <p:sp>
        <p:nvSpPr>
          <p:cNvPr id="3" name="TextBox 3"/>
          <p:cNvSpPr txBox="1"/>
          <p:nvPr/>
        </p:nvSpPr>
        <p:spPr>
          <a:xfrm>
            <a:off x="2086498" y="2616200"/>
            <a:ext cx="8019002" cy="2251386"/>
          </a:xfrm>
          <a:prstGeom prst="rect">
            <a:avLst/>
          </a:prstGeom>
        </p:spPr>
        <p:txBody>
          <a:bodyPr lIns="0" tIns="0" rIns="0" bIns="0" rtlCol="0" anchor="t">
            <a:spAutoFit/>
          </a:bodyPr>
          <a:lstStyle/>
          <a:p>
            <a:pPr algn="ctr">
              <a:lnSpc>
                <a:spcPts val="5973"/>
              </a:lnSpc>
            </a:pPr>
            <a:r>
              <a:rPr lang="en-US" sz="4000" dirty="0">
                <a:solidFill>
                  <a:srgbClr val="FFFFFF"/>
                </a:solidFill>
                <a:latin typeface="Neutraface Text"/>
              </a:rPr>
              <a:t>4 Streams</a:t>
            </a:r>
          </a:p>
          <a:p>
            <a:pPr algn="ctr">
              <a:lnSpc>
                <a:spcPts val="5973"/>
              </a:lnSpc>
            </a:pPr>
            <a:r>
              <a:rPr lang="en-US" sz="4000" dirty="0">
                <a:solidFill>
                  <a:srgbClr val="FFFFFF"/>
                </a:solidFill>
                <a:latin typeface="Neutraface Text"/>
              </a:rPr>
              <a:t>4 Generations</a:t>
            </a:r>
          </a:p>
          <a:p>
            <a:pPr algn="ctr">
              <a:lnSpc>
                <a:spcPts val="5973"/>
              </a:lnSpc>
            </a:pPr>
            <a:r>
              <a:rPr lang="en-US" sz="4000" dirty="0">
                <a:solidFill>
                  <a:srgbClr val="FFFFFF"/>
                </a:solidFill>
                <a:latin typeface="Neutraface Text"/>
              </a:rPr>
              <a:t>Totaling 1,000 believers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58053" y="1053257"/>
            <a:ext cx="448303" cy="1018869"/>
          </a:xfrm>
          <a:prstGeom prst="rect">
            <a:avLst/>
          </a:prstGeom>
        </p:spPr>
      </p:pic>
      <p:sp>
        <p:nvSpPr>
          <p:cNvPr id="3" name="AutoShape 3"/>
          <p:cNvSpPr/>
          <p:nvPr/>
        </p:nvSpPr>
        <p:spPr>
          <a:xfrm>
            <a:off x="3052504" y="1546297"/>
            <a:ext cx="3385743" cy="0"/>
          </a:xfrm>
          <a:prstGeom prst="line">
            <a:avLst/>
          </a:prstGeom>
          <a:ln w="57150" cap="flat">
            <a:solidFill>
              <a:srgbClr val="FFFFFF"/>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44747" y="2130860"/>
            <a:ext cx="448303" cy="101886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10635" y="2130860"/>
            <a:ext cx="448303" cy="101886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04941" y="2130860"/>
            <a:ext cx="448303" cy="101886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33371" y="2130860"/>
            <a:ext cx="448303" cy="1018869"/>
          </a:xfrm>
          <a:prstGeom prst="rect">
            <a:avLst/>
          </a:prstGeom>
        </p:spPr>
      </p:pic>
      <p:sp>
        <p:nvSpPr>
          <p:cNvPr id="8" name="AutoShape 8"/>
          <p:cNvSpPr/>
          <p:nvPr/>
        </p:nvSpPr>
        <p:spPr>
          <a:xfrm>
            <a:off x="7315383" y="1579085"/>
            <a:ext cx="3274928" cy="0"/>
          </a:xfrm>
          <a:prstGeom prst="line">
            <a:avLst/>
          </a:prstGeom>
          <a:ln w="57150" cap="flat">
            <a:solidFill>
              <a:srgbClr val="FFFFFF"/>
            </a:solidFill>
            <a:prstDash val="solid"/>
            <a:headEnd type="none" w="sm" len="sm"/>
            <a:tailEnd type="none" w="sm" len="sm"/>
          </a:ln>
        </p:spPr>
      </p:sp>
      <p:sp>
        <p:nvSpPr>
          <p:cNvPr id="9" name="AutoShape 9"/>
          <p:cNvSpPr/>
          <p:nvPr/>
        </p:nvSpPr>
        <p:spPr>
          <a:xfrm rot="5400000">
            <a:off x="2830576" y="1801014"/>
            <a:ext cx="476646" cy="0"/>
          </a:xfrm>
          <a:prstGeom prst="line">
            <a:avLst/>
          </a:prstGeom>
          <a:ln w="57150" cap="flat">
            <a:solidFill>
              <a:srgbClr val="FFFFFF"/>
            </a:solidFill>
            <a:prstDash val="solid"/>
            <a:headEnd type="none" w="sm" len="sm"/>
            <a:tailEnd type="none" w="sm" len="sm"/>
          </a:ln>
        </p:spPr>
      </p:sp>
      <p:sp>
        <p:nvSpPr>
          <p:cNvPr id="10" name="AutoShape 10"/>
          <p:cNvSpPr/>
          <p:nvPr/>
        </p:nvSpPr>
        <p:spPr>
          <a:xfrm rot="5400000">
            <a:off x="5388012" y="1768226"/>
            <a:ext cx="476646" cy="0"/>
          </a:xfrm>
          <a:prstGeom prst="line">
            <a:avLst/>
          </a:prstGeom>
          <a:ln w="57150" cap="flat">
            <a:solidFill>
              <a:srgbClr val="FFFFFF"/>
            </a:solidFill>
            <a:prstDash val="solid"/>
            <a:headEnd type="none" w="sm" len="sm"/>
            <a:tailEnd type="none" w="sm" len="sm"/>
          </a:ln>
        </p:spPr>
      </p:sp>
      <p:sp>
        <p:nvSpPr>
          <p:cNvPr id="11" name="AutoShape 11"/>
          <p:cNvSpPr/>
          <p:nvPr/>
        </p:nvSpPr>
        <p:spPr>
          <a:xfrm rot="5400000">
            <a:off x="7889800" y="1833803"/>
            <a:ext cx="476646" cy="0"/>
          </a:xfrm>
          <a:prstGeom prst="line">
            <a:avLst/>
          </a:prstGeom>
          <a:ln w="57150" cap="flat">
            <a:solidFill>
              <a:srgbClr val="FFFFFF"/>
            </a:solidFill>
            <a:prstDash val="solid"/>
            <a:headEnd type="none" w="sm" len="sm"/>
            <a:tailEnd type="none" w="sm" len="sm"/>
          </a:ln>
        </p:spPr>
      </p:sp>
      <p:sp>
        <p:nvSpPr>
          <p:cNvPr id="12" name="AutoShape 12"/>
          <p:cNvSpPr/>
          <p:nvPr/>
        </p:nvSpPr>
        <p:spPr>
          <a:xfrm rot="5400000">
            <a:off x="10335594" y="1801014"/>
            <a:ext cx="476646" cy="0"/>
          </a:xfrm>
          <a:prstGeom prst="line">
            <a:avLst/>
          </a:prstGeom>
          <a:ln w="57150" cap="flat">
            <a:solidFill>
              <a:srgbClr val="FFFFFF"/>
            </a:solidFill>
            <a:prstDash val="solid"/>
            <a:headEnd type="none" w="sm" len="sm"/>
            <a:tailEnd type="none" w="sm" len="sm"/>
          </a:ln>
        </p:spPr>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1336" y="3559218"/>
            <a:ext cx="431459" cy="980590"/>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73579" y="3559218"/>
            <a:ext cx="431459" cy="980590"/>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64483" y="3568844"/>
            <a:ext cx="431459" cy="980590"/>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56726" y="3568844"/>
            <a:ext cx="431459" cy="980590"/>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6272" y="3540284"/>
            <a:ext cx="431459" cy="980590"/>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58515" y="3540284"/>
            <a:ext cx="431459" cy="980590"/>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95672" y="3530976"/>
            <a:ext cx="431459" cy="980590"/>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87914" y="3530976"/>
            <a:ext cx="431459" cy="980590"/>
          </a:xfrm>
          <a:prstGeom prst="rect">
            <a:avLst/>
          </a:prstGeom>
        </p:spPr>
      </p:pic>
      <p:sp>
        <p:nvSpPr>
          <p:cNvPr id="21" name="AutoShape 21"/>
          <p:cNvSpPr/>
          <p:nvPr/>
        </p:nvSpPr>
        <p:spPr>
          <a:xfrm>
            <a:off x="2601175" y="3257679"/>
            <a:ext cx="866171" cy="0"/>
          </a:xfrm>
          <a:prstGeom prst="line">
            <a:avLst/>
          </a:prstGeom>
          <a:ln w="28575" cap="flat">
            <a:solidFill>
              <a:srgbClr val="FFFFFF"/>
            </a:solidFill>
            <a:prstDash val="solid"/>
            <a:headEnd type="none" w="sm" len="sm"/>
            <a:tailEnd type="none" w="sm" len="sm"/>
          </a:ln>
        </p:spPr>
      </p:sp>
      <p:sp>
        <p:nvSpPr>
          <p:cNvPr id="22" name="AutoShape 22"/>
          <p:cNvSpPr/>
          <p:nvPr/>
        </p:nvSpPr>
        <p:spPr>
          <a:xfrm rot="5400000">
            <a:off x="2507333" y="3342417"/>
            <a:ext cx="187683" cy="0"/>
          </a:xfrm>
          <a:prstGeom prst="line">
            <a:avLst/>
          </a:prstGeom>
          <a:ln w="28575" cap="flat">
            <a:solidFill>
              <a:srgbClr val="FFFFFF"/>
            </a:solidFill>
            <a:prstDash val="solid"/>
            <a:headEnd type="none" w="sm" len="sm"/>
            <a:tailEnd type="none" w="sm" len="sm"/>
          </a:ln>
        </p:spPr>
      </p:sp>
      <p:sp>
        <p:nvSpPr>
          <p:cNvPr id="23" name="AutoShape 23"/>
          <p:cNvSpPr/>
          <p:nvPr/>
        </p:nvSpPr>
        <p:spPr>
          <a:xfrm rot="5400000">
            <a:off x="3373504" y="3342417"/>
            <a:ext cx="187683" cy="0"/>
          </a:xfrm>
          <a:prstGeom prst="line">
            <a:avLst/>
          </a:prstGeom>
          <a:ln w="28575" cap="flat">
            <a:solidFill>
              <a:srgbClr val="FFFFFF"/>
            </a:solidFill>
            <a:prstDash val="solid"/>
            <a:headEnd type="none" w="sm" len="sm"/>
            <a:tailEnd type="none" w="sm" len="sm"/>
          </a:ln>
        </p:spPr>
      </p:sp>
      <p:sp>
        <p:nvSpPr>
          <p:cNvPr id="24" name="AutoShape 24"/>
          <p:cNvSpPr/>
          <p:nvPr/>
        </p:nvSpPr>
        <p:spPr>
          <a:xfrm>
            <a:off x="5184322" y="3257679"/>
            <a:ext cx="866171" cy="0"/>
          </a:xfrm>
          <a:prstGeom prst="line">
            <a:avLst/>
          </a:prstGeom>
          <a:ln w="28575" cap="flat">
            <a:solidFill>
              <a:srgbClr val="FFFFFF"/>
            </a:solidFill>
            <a:prstDash val="solid"/>
            <a:headEnd type="none" w="sm" len="sm"/>
            <a:tailEnd type="none" w="sm" len="sm"/>
          </a:ln>
        </p:spPr>
      </p:sp>
      <p:sp>
        <p:nvSpPr>
          <p:cNvPr id="25" name="AutoShape 25"/>
          <p:cNvSpPr/>
          <p:nvPr/>
        </p:nvSpPr>
        <p:spPr>
          <a:xfrm rot="5400000">
            <a:off x="5090480" y="3342417"/>
            <a:ext cx="187683" cy="0"/>
          </a:xfrm>
          <a:prstGeom prst="line">
            <a:avLst/>
          </a:prstGeom>
          <a:ln w="28575" cap="flat">
            <a:solidFill>
              <a:srgbClr val="FFFFFF"/>
            </a:solidFill>
            <a:prstDash val="solid"/>
            <a:headEnd type="none" w="sm" len="sm"/>
            <a:tailEnd type="none" w="sm" len="sm"/>
          </a:ln>
        </p:spPr>
      </p:sp>
      <p:sp>
        <p:nvSpPr>
          <p:cNvPr id="26" name="AutoShape 26"/>
          <p:cNvSpPr/>
          <p:nvPr/>
        </p:nvSpPr>
        <p:spPr>
          <a:xfrm rot="5400000">
            <a:off x="5956651" y="3342417"/>
            <a:ext cx="187683" cy="0"/>
          </a:xfrm>
          <a:prstGeom prst="line">
            <a:avLst/>
          </a:prstGeom>
          <a:ln w="28575" cap="flat">
            <a:solidFill>
              <a:srgbClr val="FFFFFF"/>
            </a:solidFill>
            <a:prstDash val="solid"/>
            <a:headEnd type="none" w="sm" len="sm"/>
            <a:tailEnd type="none" w="sm" len="sm"/>
          </a:ln>
        </p:spPr>
      </p:sp>
      <p:sp>
        <p:nvSpPr>
          <p:cNvPr id="27" name="AutoShape 27"/>
          <p:cNvSpPr/>
          <p:nvPr/>
        </p:nvSpPr>
        <p:spPr>
          <a:xfrm>
            <a:off x="7669716" y="3257679"/>
            <a:ext cx="866171" cy="0"/>
          </a:xfrm>
          <a:prstGeom prst="line">
            <a:avLst/>
          </a:prstGeom>
          <a:ln w="28575" cap="flat">
            <a:solidFill>
              <a:srgbClr val="FFFFFF"/>
            </a:solidFill>
            <a:prstDash val="solid"/>
            <a:headEnd type="none" w="sm" len="sm"/>
            <a:tailEnd type="none" w="sm" len="sm"/>
          </a:ln>
        </p:spPr>
      </p:sp>
      <p:sp>
        <p:nvSpPr>
          <p:cNvPr id="28" name="AutoShape 28"/>
          <p:cNvSpPr/>
          <p:nvPr/>
        </p:nvSpPr>
        <p:spPr>
          <a:xfrm rot="5400000">
            <a:off x="7575874" y="3342417"/>
            <a:ext cx="187683" cy="0"/>
          </a:xfrm>
          <a:prstGeom prst="line">
            <a:avLst/>
          </a:prstGeom>
          <a:ln w="28575" cap="flat">
            <a:solidFill>
              <a:srgbClr val="FFFFFF"/>
            </a:solidFill>
            <a:prstDash val="solid"/>
            <a:headEnd type="none" w="sm" len="sm"/>
            <a:tailEnd type="none" w="sm" len="sm"/>
          </a:ln>
        </p:spPr>
      </p:sp>
      <p:sp>
        <p:nvSpPr>
          <p:cNvPr id="29" name="AutoShape 29"/>
          <p:cNvSpPr/>
          <p:nvPr/>
        </p:nvSpPr>
        <p:spPr>
          <a:xfrm rot="5400000">
            <a:off x="8442045" y="3342417"/>
            <a:ext cx="187683" cy="0"/>
          </a:xfrm>
          <a:prstGeom prst="line">
            <a:avLst/>
          </a:prstGeom>
          <a:ln w="28575" cap="flat">
            <a:solidFill>
              <a:srgbClr val="FFFFFF"/>
            </a:solidFill>
            <a:prstDash val="solid"/>
            <a:headEnd type="none" w="sm" len="sm"/>
            <a:tailEnd type="none" w="sm" len="sm"/>
          </a:ln>
        </p:spPr>
      </p:sp>
      <p:sp>
        <p:nvSpPr>
          <p:cNvPr id="30" name="AutoShape 30"/>
          <p:cNvSpPr/>
          <p:nvPr/>
        </p:nvSpPr>
        <p:spPr>
          <a:xfrm>
            <a:off x="10148298" y="3257679"/>
            <a:ext cx="866171" cy="0"/>
          </a:xfrm>
          <a:prstGeom prst="line">
            <a:avLst/>
          </a:prstGeom>
          <a:ln w="28575" cap="flat">
            <a:solidFill>
              <a:srgbClr val="FFFFFF"/>
            </a:solidFill>
            <a:prstDash val="solid"/>
            <a:headEnd type="none" w="sm" len="sm"/>
            <a:tailEnd type="none" w="sm" len="sm"/>
          </a:ln>
        </p:spPr>
      </p:sp>
      <p:sp>
        <p:nvSpPr>
          <p:cNvPr id="31" name="AutoShape 31"/>
          <p:cNvSpPr/>
          <p:nvPr/>
        </p:nvSpPr>
        <p:spPr>
          <a:xfrm rot="5400000">
            <a:off x="10054457" y="3342417"/>
            <a:ext cx="187683" cy="0"/>
          </a:xfrm>
          <a:prstGeom prst="line">
            <a:avLst/>
          </a:prstGeom>
          <a:ln w="28575" cap="flat">
            <a:solidFill>
              <a:srgbClr val="FFFFFF"/>
            </a:solidFill>
            <a:prstDash val="solid"/>
            <a:headEnd type="none" w="sm" len="sm"/>
            <a:tailEnd type="none" w="sm" len="sm"/>
          </a:ln>
        </p:spPr>
      </p:sp>
      <p:sp>
        <p:nvSpPr>
          <p:cNvPr id="32" name="AutoShape 32"/>
          <p:cNvSpPr/>
          <p:nvPr/>
        </p:nvSpPr>
        <p:spPr>
          <a:xfrm rot="5400000">
            <a:off x="10920627" y="3342417"/>
            <a:ext cx="187683" cy="0"/>
          </a:xfrm>
          <a:prstGeom prst="line">
            <a:avLst/>
          </a:prstGeom>
          <a:ln w="28575" cap="flat">
            <a:solidFill>
              <a:srgbClr val="FFFFFF"/>
            </a:solidFill>
            <a:prstDash val="solid"/>
            <a:headEnd type="none" w="sm" len="sm"/>
            <a:tailEnd type="none" w="sm" len="sm"/>
          </a:ln>
        </p:spPr>
      </p:sp>
      <p:pic>
        <p:nvPicPr>
          <p:cNvPr id="33" name="Picture 3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2878" y="4911106"/>
            <a:ext cx="393201" cy="893638"/>
          </a:xfrm>
          <a:prstGeom prst="rect">
            <a:avLst/>
          </a:prstGeom>
        </p:spPr>
      </p:pic>
      <p:pic>
        <p:nvPicPr>
          <p:cNvPr id="34" name="Picture 3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11637" y="4911106"/>
            <a:ext cx="393201" cy="893638"/>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56096" y="4911106"/>
            <a:ext cx="393201" cy="893638"/>
          </a:xfrm>
          <a:prstGeom prst="rect">
            <a:avLst/>
          </a:prstGeom>
        </p:spPr>
      </p:pic>
      <p:pic>
        <p:nvPicPr>
          <p:cNvPr id="36" name="Picture 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27612" y="4911106"/>
            <a:ext cx="393201" cy="893638"/>
          </a:xfrm>
          <a:prstGeom prst="rect">
            <a:avLst/>
          </a:prstGeom>
        </p:spPr>
      </p:pic>
      <p:sp>
        <p:nvSpPr>
          <p:cNvPr id="37" name="AutoShape 37"/>
          <p:cNvSpPr/>
          <p:nvPr/>
        </p:nvSpPr>
        <p:spPr>
          <a:xfrm>
            <a:off x="2119478" y="4648215"/>
            <a:ext cx="788759" cy="0"/>
          </a:xfrm>
          <a:prstGeom prst="line">
            <a:avLst/>
          </a:prstGeom>
          <a:ln w="28575" cap="flat">
            <a:solidFill>
              <a:srgbClr val="FFFFFF"/>
            </a:solidFill>
            <a:prstDash val="solid"/>
            <a:headEnd type="none" w="sm" len="sm"/>
            <a:tailEnd type="none" w="sm" len="sm"/>
          </a:ln>
        </p:spPr>
      </p:sp>
      <p:sp>
        <p:nvSpPr>
          <p:cNvPr id="38" name="AutoShape 38"/>
          <p:cNvSpPr/>
          <p:nvPr/>
        </p:nvSpPr>
        <p:spPr>
          <a:xfrm rot="5400000">
            <a:off x="2034024" y="4725379"/>
            <a:ext cx="170910" cy="0"/>
          </a:xfrm>
          <a:prstGeom prst="line">
            <a:avLst/>
          </a:prstGeom>
          <a:ln w="28575" cap="flat">
            <a:solidFill>
              <a:srgbClr val="FFFFFF"/>
            </a:solidFill>
            <a:prstDash val="solid"/>
            <a:headEnd type="none" w="sm" len="sm"/>
            <a:tailEnd type="none" w="sm" len="sm"/>
          </a:ln>
        </p:spPr>
      </p:sp>
      <p:sp>
        <p:nvSpPr>
          <p:cNvPr id="39" name="AutoShape 39"/>
          <p:cNvSpPr/>
          <p:nvPr/>
        </p:nvSpPr>
        <p:spPr>
          <a:xfrm rot="5400000">
            <a:off x="2822782" y="4725379"/>
            <a:ext cx="170910" cy="0"/>
          </a:xfrm>
          <a:prstGeom prst="line">
            <a:avLst/>
          </a:prstGeom>
          <a:ln w="28575" cap="flat">
            <a:solidFill>
              <a:srgbClr val="FFFFFF"/>
            </a:solidFill>
            <a:prstDash val="solid"/>
            <a:headEnd type="none" w="sm" len="sm"/>
            <a:tailEnd type="none" w="sm" len="sm"/>
          </a:ln>
        </p:spPr>
      </p:sp>
      <p:sp>
        <p:nvSpPr>
          <p:cNvPr id="40" name="AutoShape 40"/>
          <p:cNvSpPr/>
          <p:nvPr/>
        </p:nvSpPr>
        <p:spPr>
          <a:xfrm>
            <a:off x="3344075" y="4648215"/>
            <a:ext cx="788759" cy="0"/>
          </a:xfrm>
          <a:prstGeom prst="line">
            <a:avLst/>
          </a:prstGeom>
          <a:ln w="28575" cap="flat">
            <a:solidFill>
              <a:srgbClr val="FFFFFF"/>
            </a:solidFill>
            <a:prstDash val="solid"/>
            <a:headEnd type="none" w="sm" len="sm"/>
            <a:tailEnd type="none" w="sm" len="sm"/>
          </a:ln>
        </p:spPr>
      </p:sp>
      <p:sp>
        <p:nvSpPr>
          <p:cNvPr id="41" name="AutoShape 41"/>
          <p:cNvSpPr/>
          <p:nvPr/>
        </p:nvSpPr>
        <p:spPr>
          <a:xfrm rot="5400000">
            <a:off x="3258620" y="4725379"/>
            <a:ext cx="170910" cy="0"/>
          </a:xfrm>
          <a:prstGeom prst="line">
            <a:avLst/>
          </a:prstGeom>
          <a:ln w="28575" cap="flat">
            <a:solidFill>
              <a:srgbClr val="FFFFFF"/>
            </a:solidFill>
            <a:prstDash val="solid"/>
            <a:headEnd type="none" w="sm" len="sm"/>
            <a:tailEnd type="none" w="sm" len="sm"/>
          </a:ln>
        </p:spPr>
      </p:sp>
      <p:sp>
        <p:nvSpPr>
          <p:cNvPr id="42" name="AutoShape 42"/>
          <p:cNvSpPr/>
          <p:nvPr/>
        </p:nvSpPr>
        <p:spPr>
          <a:xfrm rot="5400000">
            <a:off x="4047379" y="4725379"/>
            <a:ext cx="170910" cy="0"/>
          </a:xfrm>
          <a:prstGeom prst="line">
            <a:avLst/>
          </a:prstGeom>
          <a:ln w="28575" cap="flat">
            <a:solidFill>
              <a:srgbClr val="FFFFFF"/>
            </a:solidFill>
            <a:prstDash val="solid"/>
            <a:headEnd type="none" w="sm" len="sm"/>
            <a:tailEnd type="none" w="sm" len="sm"/>
          </a:ln>
        </p:spPr>
      </p:sp>
      <p:pic>
        <p:nvPicPr>
          <p:cNvPr id="43" name="Picture 4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43761" y="4911106"/>
            <a:ext cx="393201" cy="893638"/>
          </a:xfrm>
          <a:prstGeom prst="rect">
            <a:avLst/>
          </a:prstGeom>
        </p:spPr>
      </p:pic>
      <p:pic>
        <p:nvPicPr>
          <p:cNvPr id="44" name="Picture 4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32520" y="4911106"/>
            <a:ext cx="393201" cy="893638"/>
          </a:xfrm>
          <a:prstGeom prst="rect">
            <a:avLst/>
          </a:prstGeom>
        </p:spPr>
      </p:pic>
      <p:pic>
        <p:nvPicPr>
          <p:cNvPr id="45" name="Picture 4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76978" y="4911106"/>
            <a:ext cx="393201" cy="893638"/>
          </a:xfrm>
          <a:prstGeom prst="rect">
            <a:avLst/>
          </a:prstGeom>
        </p:spPr>
      </p:pic>
      <p:pic>
        <p:nvPicPr>
          <p:cNvPr id="46" name="Picture 4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48495" y="4911106"/>
            <a:ext cx="393201" cy="893638"/>
          </a:xfrm>
          <a:prstGeom prst="rect">
            <a:avLst/>
          </a:prstGeom>
        </p:spPr>
      </p:pic>
      <p:sp>
        <p:nvSpPr>
          <p:cNvPr id="47" name="AutoShape 47"/>
          <p:cNvSpPr/>
          <p:nvPr/>
        </p:nvSpPr>
        <p:spPr>
          <a:xfrm>
            <a:off x="4640361" y="4648215"/>
            <a:ext cx="788759" cy="0"/>
          </a:xfrm>
          <a:prstGeom prst="line">
            <a:avLst/>
          </a:prstGeom>
          <a:ln w="28575" cap="flat">
            <a:solidFill>
              <a:srgbClr val="FFFFFF"/>
            </a:solidFill>
            <a:prstDash val="solid"/>
            <a:headEnd type="none" w="sm" len="sm"/>
            <a:tailEnd type="none" w="sm" len="sm"/>
          </a:ln>
        </p:spPr>
      </p:sp>
      <p:sp>
        <p:nvSpPr>
          <p:cNvPr id="48" name="AutoShape 48"/>
          <p:cNvSpPr/>
          <p:nvPr/>
        </p:nvSpPr>
        <p:spPr>
          <a:xfrm rot="5400000">
            <a:off x="4554907" y="4725379"/>
            <a:ext cx="170910" cy="0"/>
          </a:xfrm>
          <a:prstGeom prst="line">
            <a:avLst/>
          </a:prstGeom>
          <a:ln w="28575" cap="flat">
            <a:solidFill>
              <a:srgbClr val="FFFFFF"/>
            </a:solidFill>
            <a:prstDash val="solid"/>
            <a:headEnd type="none" w="sm" len="sm"/>
            <a:tailEnd type="none" w="sm" len="sm"/>
          </a:ln>
        </p:spPr>
      </p:sp>
      <p:sp>
        <p:nvSpPr>
          <p:cNvPr id="49" name="AutoShape 49"/>
          <p:cNvSpPr/>
          <p:nvPr/>
        </p:nvSpPr>
        <p:spPr>
          <a:xfrm rot="5400000">
            <a:off x="5343666" y="4725379"/>
            <a:ext cx="170910" cy="0"/>
          </a:xfrm>
          <a:prstGeom prst="line">
            <a:avLst/>
          </a:prstGeom>
          <a:ln w="28575" cap="flat">
            <a:solidFill>
              <a:srgbClr val="FFFFFF"/>
            </a:solidFill>
            <a:prstDash val="solid"/>
            <a:headEnd type="none" w="sm" len="sm"/>
            <a:tailEnd type="none" w="sm" len="sm"/>
          </a:ln>
        </p:spPr>
      </p:sp>
      <p:sp>
        <p:nvSpPr>
          <p:cNvPr id="50" name="AutoShape 50"/>
          <p:cNvSpPr/>
          <p:nvPr/>
        </p:nvSpPr>
        <p:spPr>
          <a:xfrm>
            <a:off x="5864957" y="4648215"/>
            <a:ext cx="788759" cy="0"/>
          </a:xfrm>
          <a:prstGeom prst="line">
            <a:avLst/>
          </a:prstGeom>
          <a:ln w="28575" cap="flat">
            <a:solidFill>
              <a:srgbClr val="FFFFFF"/>
            </a:solidFill>
            <a:prstDash val="solid"/>
            <a:headEnd type="none" w="sm" len="sm"/>
            <a:tailEnd type="none" w="sm" len="sm"/>
          </a:ln>
        </p:spPr>
      </p:sp>
      <p:sp>
        <p:nvSpPr>
          <p:cNvPr id="51" name="AutoShape 51"/>
          <p:cNvSpPr/>
          <p:nvPr/>
        </p:nvSpPr>
        <p:spPr>
          <a:xfrm rot="5400000">
            <a:off x="5779503" y="4725379"/>
            <a:ext cx="170910" cy="0"/>
          </a:xfrm>
          <a:prstGeom prst="line">
            <a:avLst/>
          </a:prstGeom>
          <a:ln w="28575" cap="flat">
            <a:solidFill>
              <a:srgbClr val="FFFFFF"/>
            </a:solidFill>
            <a:prstDash val="solid"/>
            <a:headEnd type="none" w="sm" len="sm"/>
            <a:tailEnd type="none" w="sm" len="sm"/>
          </a:ln>
        </p:spPr>
      </p:sp>
      <p:sp>
        <p:nvSpPr>
          <p:cNvPr id="52" name="AutoShape 52"/>
          <p:cNvSpPr/>
          <p:nvPr/>
        </p:nvSpPr>
        <p:spPr>
          <a:xfrm rot="5400000">
            <a:off x="6568262" y="4725379"/>
            <a:ext cx="170910" cy="0"/>
          </a:xfrm>
          <a:prstGeom prst="line">
            <a:avLst/>
          </a:prstGeom>
          <a:ln w="28575" cap="flat">
            <a:solidFill>
              <a:srgbClr val="FFFFFF"/>
            </a:solidFill>
            <a:prstDash val="solid"/>
            <a:headEnd type="none" w="sm" len="sm"/>
            <a:tailEnd type="none" w="sm" len="sm"/>
          </a:ln>
        </p:spPr>
      </p:sp>
      <p:pic>
        <p:nvPicPr>
          <p:cNvPr id="53" name="Picture 5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72161" y="4911106"/>
            <a:ext cx="393201" cy="893638"/>
          </a:xfrm>
          <a:prstGeom prst="rect">
            <a:avLst/>
          </a:prstGeom>
        </p:spPr>
      </p:pic>
      <p:pic>
        <p:nvPicPr>
          <p:cNvPr id="54" name="Picture 5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60920" y="4911106"/>
            <a:ext cx="393201" cy="893638"/>
          </a:xfrm>
          <a:prstGeom prst="rect">
            <a:avLst/>
          </a:prstGeom>
        </p:spPr>
      </p:pic>
      <p:pic>
        <p:nvPicPr>
          <p:cNvPr id="55" name="Picture 5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05378" y="4911106"/>
            <a:ext cx="393201" cy="893638"/>
          </a:xfrm>
          <a:prstGeom prst="rect">
            <a:avLst/>
          </a:prstGeom>
        </p:spPr>
      </p:pic>
      <p:pic>
        <p:nvPicPr>
          <p:cNvPr id="56" name="Picture 5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6895" y="4911106"/>
            <a:ext cx="393201" cy="893638"/>
          </a:xfrm>
          <a:prstGeom prst="rect">
            <a:avLst/>
          </a:prstGeom>
        </p:spPr>
      </p:pic>
      <p:sp>
        <p:nvSpPr>
          <p:cNvPr id="57" name="AutoShape 57"/>
          <p:cNvSpPr/>
          <p:nvPr/>
        </p:nvSpPr>
        <p:spPr>
          <a:xfrm>
            <a:off x="7168761" y="4648215"/>
            <a:ext cx="788759" cy="0"/>
          </a:xfrm>
          <a:prstGeom prst="line">
            <a:avLst/>
          </a:prstGeom>
          <a:ln w="28575" cap="flat">
            <a:solidFill>
              <a:srgbClr val="FFFFFF"/>
            </a:solidFill>
            <a:prstDash val="solid"/>
            <a:headEnd type="none" w="sm" len="sm"/>
            <a:tailEnd type="none" w="sm" len="sm"/>
          </a:ln>
        </p:spPr>
      </p:sp>
      <p:sp>
        <p:nvSpPr>
          <p:cNvPr id="58" name="AutoShape 58"/>
          <p:cNvSpPr/>
          <p:nvPr/>
        </p:nvSpPr>
        <p:spPr>
          <a:xfrm rot="5400000">
            <a:off x="7083306" y="4725379"/>
            <a:ext cx="170910" cy="0"/>
          </a:xfrm>
          <a:prstGeom prst="line">
            <a:avLst/>
          </a:prstGeom>
          <a:ln w="28575" cap="flat">
            <a:solidFill>
              <a:srgbClr val="FFFFFF"/>
            </a:solidFill>
            <a:prstDash val="solid"/>
            <a:headEnd type="none" w="sm" len="sm"/>
            <a:tailEnd type="none" w="sm" len="sm"/>
          </a:ln>
        </p:spPr>
      </p:sp>
      <p:sp>
        <p:nvSpPr>
          <p:cNvPr id="59" name="AutoShape 59"/>
          <p:cNvSpPr/>
          <p:nvPr/>
        </p:nvSpPr>
        <p:spPr>
          <a:xfrm rot="5400000">
            <a:off x="7872065" y="4725379"/>
            <a:ext cx="170910" cy="0"/>
          </a:xfrm>
          <a:prstGeom prst="line">
            <a:avLst/>
          </a:prstGeom>
          <a:ln w="28575" cap="flat">
            <a:solidFill>
              <a:srgbClr val="FFFFFF"/>
            </a:solidFill>
            <a:prstDash val="solid"/>
            <a:headEnd type="none" w="sm" len="sm"/>
            <a:tailEnd type="none" w="sm" len="sm"/>
          </a:ln>
        </p:spPr>
      </p:sp>
      <p:sp>
        <p:nvSpPr>
          <p:cNvPr id="60" name="AutoShape 60"/>
          <p:cNvSpPr/>
          <p:nvPr/>
        </p:nvSpPr>
        <p:spPr>
          <a:xfrm>
            <a:off x="8393357" y="4648215"/>
            <a:ext cx="788759" cy="0"/>
          </a:xfrm>
          <a:prstGeom prst="line">
            <a:avLst/>
          </a:prstGeom>
          <a:ln w="28575" cap="flat">
            <a:solidFill>
              <a:srgbClr val="FFFFFF"/>
            </a:solidFill>
            <a:prstDash val="solid"/>
            <a:headEnd type="none" w="sm" len="sm"/>
            <a:tailEnd type="none" w="sm" len="sm"/>
          </a:ln>
        </p:spPr>
      </p:sp>
      <p:sp>
        <p:nvSpPr>
          <p:cNvPr id="61" name="AutoShape 61"/>
          <p:cNvSpPr/>
          <p:nvPr/>
        </p:nvSpPr>
        <p:spPr>
          <a:xfrm rot="5400000">
            <a:off x="8307902" y="4725379"/>
            <a:ext cx="170910" cy="0"/>
          </a:xfrm>
          <a:prstGeom prst="line">
            <a:avLst/>
          </a:prstGeom>
          <a:ln w="28575" cap="flat">
            <a:solidFill>
              <a:srgbClr val="FFFFFF"/>
            </a:solidFill>
            <a:prstDash val="solid"/>
            <a:headEnd type="none" w="sm" len="sm"/>
            <a:tailEnd type="none" w="sm" len="sm"/>
          </a:ln>
        </p:spPr>
      </p:sp>
      <p:sp>
        <p:nvSpPr>
          <p:cNvPr id="62" name="AutoShape 62"/>
          <p:cNvSpPr/>
          <p:nvPr/>
        </p:nvSpPr>
        <p:spPr>
          <a:xfrm rot="5400000">
            <a:off x="9096661" y="4725379"/>
            <a:ext cx="170910" cy="0"/>
          </a:xfrm>
          <a:prstGeom prst="line">
            <a:avLst/>
          </a:prstGeom>
          <a:ln w="28575" cap="flat">
            <a:solidFill>
              <a:srgbClr val="FFFFFF"/>
            </a:solidFill>
            <a:prstDash val="solid"/>
            <a:headEnd type="none" w="sm" len="sm"/>
            <a:tailEnd type="none" w="sm" len="sm"/>
          </a:ln>
        </p:spPr>
      </p:sp>
      <p:pic>
        <p:nvPicPr>
          <p:cNvPr id="63" name="Picture 6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43597" y="4911106"/>
            <a:ext cx="393201" cy="893638"/>
          </a:xfrm>
          <a:prstGeom prst="rect">
            <a:avLst/>
          </a:prstGeom>
        </p:spPr>
      </p:pic>
      <p:pic>
        <p:nvPicPr>
          <p:cNvPr id="64" name="Picture 6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2356" y="4911106"/>
            <a:ext cx="393201" cy="893638"/>
          </a:xfrm>
          <a:prstGeom prst="rect">
            <a:avLst/>
          </a:prstGeom>
        </p:spPr>
      </p:pic>
      <p:pic>
        <p:nvPicPr>
          <p:cNvPr id="65" name="Picture 6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76814" y="4911106"/>
            <a:ext cx="393201" cy="893638"/>
          </a:xfrm>
          <a:prstGeom prst="rect">
            <a:avLst/>
          </a:prstGeom>
        </p:spPr>
      </p:pic>
      <p:pic>
        <p:nvPicPr>
          <p:cNvPr id="66" name="Picture 6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48331" y="4911106"/>
            <a:ext cx="393201" cy="893638"/>
          </a:xfrm>
          <a:prstGeom prst="rect">
            <a:avLst/>
          </a:prstGeom>
        </p:spPr>
      </p:pic>
      <p:sp>
        <p:nvSpPr>
          <p:cNvPr id="67" name="AutoShape 67"/>
          <p:cNvSpPr/>
          <p:nvPr/>
        </p:nvSpPr>
        <p:spPr>
          <a:xfrm>
            <a:off x="9640197" y="4648215"/>
            <a:ext cx="788759" cy="0"/>
          </a:xfrm>
          <a:prstGeom prst="line">
            <a:avLst/>
          </a:prstGeom>
          <a:ln w="28575" cap="flat">
            <a:solidFill>
              <a:srgbClr val="FFFFFF"/>
            </a:solidFill>
            <a:prstDash val="solid"/>
            <a:headEnd type="none" w="sm" len="sm"/>
            <a:tailEnd type="none" w="sm" len="sm"/>
          </a:ln>
        </p:spPr>
      </p:sp>
      <p:sp>
        <p:nvSpPr>
          <p:cNvPr id="68" name="AutoShape 68"/>
          <p:cNvSpPr/>
          <p:nvPr/>
        </p:nvSpPr>
        <p:spPr>
          <a:xfrm rot="5400000">
            <a:off x="9554742" y="4725379"/>
            <a:ext cx="170910" cy="0"/>
          </a:xfrm>
          <a:prstGeom prst="line">
            <a:avLst/>
          </a:prstGeom>
          <a:ln w="28575" cap="flat">
            <a:solidFill>
              <a:srgbClr val="FFFFFF"/>
            </a:solidFill>
            <a:prstDash val="solid"/>
            <a:headEnd type="none" w="sm" len="sm"/>
            <a:tailEnd type="none" w="sm" len="sm"/>
          </a:ln>
        </p:spPr>
      </p:sp>
      <p:sp>
        <p:nvSpPr>
          <p:cNvPr id="69" name="AutoShape 69"/>
          <p:cNvSpPr/>
          <p:nvPr/>
        </p:nvSpPr>
        <p:spPr>
          <a:xfrm rot="5400000">
            <a:off x="10343501" y="4725379"/>
            <a:ext cx="170910" cy="0"/>
          </a:xfrm>
          <a:prstGeom prst="line">
            <a:avLst/>
          </a:prstGeom>
          <a:ln w="28575" cap="flat">
            <a:solidFill>
              <a:srgbClr val="FFFFFF"/>
            </a:solidFill>
            <a:prstDash val="solid"/>
            <a:headEnd type="none" w="sm" len="sm"/>
            <a:tailEnd type="none" w="sm" len="sm"/>
          </a:ln>
        </p:spPr>
      </p:sp>
      <p:sp>
        <p:nvSpPr>
          <p:cNvPr id="70" name="AutoShape 70"/>
          <p:cNvSpPr/>
          <p:nvPr/>
        </p:nvSpPr>
        <p:spPr>
          <a:xfrm>
            <a:off x="10864793" y="4648215"/>
            <a:ext cx="788759" cy="0"/>
          </a:xfrm>
          <a:prstGeom prst="line">
            <a:avLst/>
          </a:prstGeom>
          <a:ln w="28575" cap="flat">
            <a:solidFill>
              <a:srgbClr val="FFFFFF"/>
            </a:solidFill>
            <a:prstDash val="solid"/>
            <a:headEnd type="none" w="sm" len="sm"/>
            <a:tailEnd type="none" w="sm" len="sm"/>
          </a:ln>
        </p:spPr>
      </p:sp>
      <p:sp>
        <p:nvSpPr>
          <p:cNvPr id="71" name="AutoShape 71"/>
          <p:cNvSpPr/>
          <p:nvPr/>
        </p:nvSpPr>
        <p:spPr>
          <a:xfrm rot="5400000">
            <a:off x="10779338" y="4725379"/>
            <a:ext cx="170910" cy="0"/>
          </a:xfrm>
          <a:prstGeom prst="line">
            <a:avLst/>
          </a:prstGeom>
          <a:ln w="28575" cap="flat">
            <a:solidFill>
              <a:srgbClr val="FFFFFF"/>
            </a:solidFill>
            <a:prstDash val="solid"/>
            <a:headEnd type="none" w="sm" len="sm"/>
            <a:tailEnd type="none" w="sm" len="sm"/>
          </a:ln>
        </p:spPr>
      </p:sp>
      <p:sp>
        <p:nvSpPr>
          <p:cNvPr id="72" name="AutoShape 72"/>
          <p:cNvSpPr/>
          <p:nvPr/>
        </p:nvSpPr>
        <p:spPr>
          <a:xfrm rot="5400000">
            <a:off x="11568097" y="4725379"/>
            <a:ext cx="170910" cy="0"/>
          </a:xfrm>
          <a:prstGeom prst="line">
            <a:avLst/>
          </a:prstGeom>
          <a:ln w="28575" cap="flat">
            <a:solidFill>
              <a:srgbClr val="FFFFFF"/>
            </a:solidFill>
            <a:prstDash val="solid"/>
            <a:headEnd type="none" w="sm" len="sm"/>
            <a:tailEnd type="none" w="sm" len="sm"/>
          </a:ln>
        </p:spPr>
      </p:sp>
      <p:sp>
        <p:nvSpPr>
          <p:cNvPr id="73" name="TextBox 73"/>
          <p:cNvSpPr txBox="1"/>
          <p:nvPr/>
        </p:nvSpPr>
        <p:spPr>
          <a:xfrm>
            <a:off x="129892" y="1133661"/>
            <a:ext cx="1792986" cy="4658904"/>
          </a:xfrm>
          <a:prstGeom prst="rect">
            <a:avLst/>
          </a:prstGeom>
        </p:spPr>
        <p:txBody>
          <a:bodyPr lIns="0" tIns="0" rIns="0" bIns="0" rtlCol="0" anchor="t">
            <a:spAutoFit/>
          </a:bodyPr>
          <a:lstStyle/>
          <a:p>
            <a:pPr algn="ctr">
              <a:lnSpc>
                <a:spcPts val="5250"/>
              </a:lnSpc>
            </a:pPr>
            <a:r>
              <a:rPr lang="en-US" sz="2100" dirty="0">
                <a:solidFill>
                  <a:srgbClr val="FFFFFF"/>
                </a:solidFill>
                <a:latin typeface="Neutraface Text"/>
              </a:rPr>
              <a:t>1st Gen.</a:t>
            </a:r>
          </a:p>
          <a:p>
            <a:pPr algn="ctr">
              <a:lnSpc>
                <a:spcPts val="5250"/>
              </a:lnSpc>
            </a:pPr>
            <a:endParaRPr lang="en-US" sz="2100" dirty="0">
              <a:solidFill>
                <a:srgbClr val="FFFFFF"/>
              </a:solidFill>
              <a:latin typeface="Neutraface Text"/>
            </a:endParaRPr>
          </a:p>
          <a:p>
            <a:pPr algn="ctr">
              <a:lnSpc>
                <a:spcPts val="5250"/>
              </a:lnSpc>
            </a:pPr>
            <a:r>
              <a:rPr lang="en-US" sz="2100" dirty="0">
                <a:solidFill>
                  <a:srgbClr val="FFFFFF"/>
                </a:solidFill>
                <a:latin typeface="Neutraface Text"/>
              </a:rPr>
              <a:t>2nd Gen.</a:t>
            </a:r>
          </a:p>
          <a:p>
            <a:pPr algn="ctr">
              <a:lnSpc>
                <a:spcPts val="5250"/>
              </a:lnSpc>
            </a:pPr>
            <a:endParaRPr lang="en-US" sz="2100" dirty="0">
              <a:solidFill>
                <a:srgbClr val="FFFFFF"/>
              </a:solidFill>
              <a:latin typeface="Neutraface Text"/>
            </a:endParaRPr>
          </a:p>
          <a:p>
            <a:pPr algn="ctr">
              <a:lnSpc>
                <a:spcPts val="5250"/>
              </a:lnSpc>
            </a:pPr>
            <a:r>
              <a:rPr lang="en-US" sz="2100" dirty="0">
                <a:solidFill>
                  <a:srgbClr val="FFFFFF"/>
                </a:solidFill>
                <a:latin typeface="Neutraface Text"/>
              </a:rPr>
              <a:t>3rd Gen.</a:t>
            </a:r>
          </a:p>
          <a:p>
            <a:pPr algn="ctr">
              <a:lnSpc>
                <a:spcPts val="5250"/>
              </a:lnSpc>
            </a:pPr>
            <a:endParaRPr lang="en-US" sz="2100" dirty="0">
              <a:solidFill>
                <a:srgbClr val="FFFFFF"/>
              </a:solidFill>
              <a:latin typeface="Neutraface Text"/>
            </a:endParaRPr>
          </a:p>
          <a:p>
            <a:pPr algn="ctr">
              <a:lnSpc>
                <a:spcPts val="5250"/>
              </a:lnSpc>
            </a:pPr>
            <a:r>
              <a:rPr lang="en-US" sz="2100" dirty="0">
                <a:solidFill>
                  <a:srgbClr val="FFFFFF"/>
                </a:solidFill>
                <a:latin typeface="Neutraface Text"/>
              </a:rPr>
              <a:t>4th Gen.</a:t>
            </a:r>
          </a:p>
        </p:txBody>
      </p:sp>
      <p:sp>
        <p:nvSpPr>
          <p:cNvPr id="74" name="TextBox 74"/>
          <p:cNvSpPr txBox="1"/>
          <p:nvPr/>
        </p:nvSpPr>
        <p:spPr>
          <a:xfrm>
            <a:off x="129892" y="6325518"/>
            <a:ext cx="11909708" cy="495585"/>
          </a:xfrm>
          <a:prstGeom prst="rect">
            <a:avLst/>
          </a:prstGeom>
        </p:spPr>
        <p:txBody>
          <a:bodyPr wrap="square" lIns="0" tIns="0" rIns="0" bIns="0" rtlCol="0" anchor="t">
            <a:spAutoFit/>
          </a:bodyPr>
          <a:lstStyle/>
          <a:p>
            <a:pPr algn="ctr">
              <a:lnSpc>
                <a:spcPts val="2939"/>
              </a:lnSpc>
            </a:pPr>
            <a:r>
              <a:rPr lang="en-US" sz="6400" dirty="0">
                <a:solidFill>
                  <a:srgbClr val="FFFF00"/>
                </a:solidFill>
                <a:latin typeface="Neutraface Text"/>
              </a:rPr>
              <a:t>Totaling at least 1,000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5760701" y="243840"/>
            <a:ext cx="582215" cy="350032"/>
          </a:xfrm>
          <a:prstGeom prst="rect">
            <a:avLst/>
          </a:prstGeom>
        </p:spPr>
        <p:txBody>
          <a:bodyPr lIns="0" tIns="0" rIns="0" bIns="0" rtlCol="0" anchor="t">
            <a:spAutoFit/>
          </a:bodyPr>
          <a:lstStyle/>
          <a:p>
            <a:pPr algn="ctr">
              <a:lnSpc>
                <a:spcPts val="2939"/>
              </a:lnSpc>
            </a:pPr>
            <a:r>
              <a:rPr lang="en-US" sz="2100">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51471" y="685800"/>
            <a:ext cx="489059" cy="111149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25157" y="685800"/>
            <a:ext cx="489059" cy="1111499"/>
          </a:xfrm>
          <a:prstGeom prst="rect">
            <a:avLst/>
          </a:prstGeom>
        </p:spPr>
      </p:pic>
      <p:sp>
        <p:nvSpPr>
          <p:cNvPr id="5" name="TextBox 5"/>
          <p:cNvSpPr txBox="1"/>
          <p:nvPr/>
        </p:nvSpPr>
        <p:spPr>
          <a:xfrm>
            <a:off x="4455713" y="243840"/>
            <a:ext cx="684513" cy="350032"/>
          </a:xfrm>
          <a:prstGeom prst="rect">
            <a:avLst/>
          </a:prstGeom>
        </p:spPr>
        <p:txBody>
          <a:bodyPr wrap="square" lIns="0" tIns="0" rIns="0" bIns="0" rtlCol="0" anchor="t">
            <a:spAutoFit/>
          </a:bodyPr>
          <a:lstStyle/>
          <a:p>
            <a:pPr algn="ctr">
              <a:lnSpc>
                <a:spcPts val="2939"/>
              </a:lnSpc>
            </a:pPr>
            <a:r>
              <a:rPr lang="en-US" sz="2100" dirty="0">
                <a:solidFill>
                  <a:srgbClr val="FFFFFF"/>
                </a:solidFill>
                <a:latin typeface="Neutraface Text"/>
              </a:rPr>
              <a:t>Jenn</a:t>
            </a:r>
          </a:p>
        </p:txBody>
      </p:sp>
      <p:sp>
        <p:nvSpPr>
          <p:cNvPr id="6" name="AutoShape 6"/>
          <p:cNvSpPr/>
          <p:nvPr/>
        </p:nvSpPr>
        <p:spPr>
          <a:xfrm>
            <a:off x="5140226" y="1241549"/>
            <a:ext cx="620474" cy="0"/>
          </a:xfrm>
          <a:prstGeom prst="line">
            <a:avLst/>
          </a:prstGeom>
          <a:ln w="47625" cap="flat">
            <a:solidFill>
              <a:srgbClr val="FFFFFF"/>
            </a:solidFill>
            <a:prstDash val="solid"/>
            <a:headEnd type="none" w="sm" len="sm"/>
            <a:tailEnd type="triangle" w="lg" len="med"/>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997971" y="490220"/>
            <a:ext cx="582215" cy="1581675"/>
            <a:chOff x="0" y="-76200"/>
            <a:chExt cx="1164431" cy="3163349"/>
          </a:xfrm>
        </p:grpSpPr>
        <p:sp>
          <p:nvSpPr>
            <p:cNvPr id="3" name="TextBox 3"/>
            <p:cNvSpPr txBox="1"/>
            <p:nvPr/>
          </p:nvSpPr>
          <p:spPr>
            <a:xfrm>
              <a:off x="0" y="-76200"/>
              <a:ext cx="1164431" cy="700064"/>
            </a:xfrm>
            <a:prstGeom prst="rect">
              <a:avLst/>
            </a:prstGeom>
          </p:spPr>
          <p:txBody>
            <a:bodyPr lIns="0" tIns="0" rIns="0" bIns="0" rtlCol="0" anchor="t">
              <a:spAutoFit/>
            </a:bodyPr>
            <a:lstStyle/>
            <a:p>
              <a:pPr algn="ctr">
                <a:lnSpc>
                  <a:spcPts val="2939"/>
                </a:lnSpc>
              </a:pPr>
              <a:r>
                <a:rPr lang="en-US" sz="2100" dirty="0">
                  <a:solidFill>
                    <a:srgbClr val="FFFFFF"/>
                  </a:solidFill>
                  <a:latin typeface="Neutraface Text"/>
                </a:rPr>
                <a:t>Noor</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953" y="864152"/>
              <a:ext cx="978119" cy="2222997"/>
            </a:xfrm>
            <a:prstGeom prst="rect">
              <a:avLst/>
            </a:prstGeom>
          </p:spPr>
        </p:pic>
      </p:grpSp>
      <p:sp>
        <p:nvSpPr>
          <p:cNvPr id="5" name="AutoShape 5"/>
          <p:cNvSpPr/>
          <p:nvPr/>
        </p:nvSpPr>
        <p:spPr>
          <a:xfrm>
            <a:off x="1656899" y="1585523"/>
            <a:ext cx="2132903" cy="0"/>
          </a:xfrm>
          <a:prstGeom prst="line">
            <a:avLst/>
          </a:prstGeom>
          <a:ln w="66675" cap="flat">
            <a:solidFill>
              <a:srgbClr val="FFFFFF"/>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1329" y="2496493"/>
            <a:ext cx="489059" cy="11114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47231" y="2458393"/>
            <a:ext cx="489059" cy="11114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1549" y="2496493"/>
            <a:ext cx="489059" cy="1111499"/>
          </a:xfrm>
          <a:prstGeom prst="rect">
            <a:avLst/>
          </a:prstGeom>
        </p:spPr>
      </p:pic>
      <p:sp>
        <p:nvSpPr>
          <p:cNvPr id="10" name="AutoShape 10"/>
          <p:cNvSpPr/>
          <p:nvPr/>
        </p:nvSpPr>
        <p:spPr>
          <a:xfrm>
            <a:off x="4905271" y="1583344"/>
            <a:ext cx="4325959" cy="7323"/>
          </a:xfrm>
          <a:prstGeom prst="line">
            <a:avLst/>
          </a:prstGeom>
          <a:ln w="66675" cap="flat">
            <a:solidFill>
              <a:srgbClr val="FFFFFF"/>
            </a:solidFill>
            <a:prstDash val="solid"/>
            <a:headEnd type="none" w="sm" len="sm"/>
            <a:tailEnd type="none" w="sm" len="sm"/>
          </a:ln>
        </p:spPr>
      </p:sp>
      <p:sp>
        <p:nvSpPr>
          <p:cNvPr id="11" name="AutoShape 11"/>
          <p:cNvSpPr/>
          <p:nvPr/>
        </p:nvSpPr>
        <p:spPr>
          <a:xfrm rot="5400000">
            <a:off x="1412623" y="1823279"/>
            <a:ext cx="524320" cy="0"/>
          </a:xfrm>
          <a:prstGeom prst="line">
            <a:avLst/>
          </a:prstGeom>
          <a:ln w="66675" cap="flat">
            <a:solidFill>
              <a:srgbClr val="FFFFFF"/>
            </a:solidFill>
            <a:prstDash val="solid"/>
            <a:headEnd type="none" w="sm" len="sm"/>
            <a:tailEnd type="none" w="sm" len="sm"/>
          </a:ln>
        </p:spPr>
      </p:sp>
      <p:sp>
        <p:nvSpPr>
          <p:cNvPr id="12" name="AutoShape 12"/>
          <p:cNvSpPr/>
          <p:nvPr/>
        </p:nvSpPr>
        <p:spPr>
          <a:xfrm rot="5400000">
            <a:off x="5231770" y="1872075"/>
            <a:ext cx="519980" cy="0"/>
          </a:xfrm>
          <a:prstGeom prst="line">
            <a:avLst/>
          </a:prstGeom>
          <a:ln w="66675" cap="flat">
            <a:solidFill>
              <a:srgbClr val="FFFFFF"/>
            </a:solidFill>
            <a:prstDash val="solid"/>
            <a:headEnd type="none" w="sm" len="sm"/>
            <a:tailEnd type="none" w="sm" len="sm"/>
          </a:ln>
        </p:spPr>
      </p:sp>
      <p:sp>
        <p:nvSpPr>
          <p:cNvPr id="13" name="AutoShape 13"/>
          <p:cNvSpPr/>
          <p:nvPr/>
        </p:nvSpPr>
        <p:spPr>
          <a:xfrm rot="5400000">
            <a:off x="6933973" y="1865559"/>
            <a:ext cx="519980" cy="0"/>
          </a:xfrm>
          <a:prstGeom prst="line">
            <a:avLst/>
          </a:prstGeom>
          <a:ln w="66675" cap="flat">
            <a:solidFill>
              <a:srgbClr val="FFFFFF"/>
            </a:solidFill>
            <a:prstDash val="solid"/>
            <a:headEnd type="none" w="sm" len="sm"/>
            <a:tailEnd type="none" w="sm" len="sm"/>
          </a:ln>
        </p:spPr>
      </p:sp>
      <p:sp>
        <p:nvSpPr>
          <p:cNvPr id="14" name="AutoShape 14"/>
          <p:cNvSpPr/>
          <p:nvPr/>
        </p:nvSpPr>
        <p:spPr>
          <a:xfrm rot="5400000">
            <a:off x="8971240" y="1829789"/>
            <a:ext cx="519980" cy="0"/>
          </a:xfrm>
          <a:prstGeom prst="line">
            <a:avLst/>
          </a:prstGeom>
          <a:ln w="66675" cap="flat">
            <a:solidFill>
              <a:srgbClr val="FFFFFF"/>
            </a:solidFill>
            <a:prstDash val="solid"/>
            <a:headEnd type="none" w="sm" len="sm"/>
            <a:tailEnd type="none" w="sm" len="sm"/>
          </a:ln>
        </p:spPr>
      </p:sp>
      <p:sp>
        <p:nvSpPr>
          <p:cNvPr id="15" name="TextBox 15"/>
          <p:cNvSpPr txBox="1"/>
          <p:nvPr/>
        </p:nvSpPr>
        <p:spPr>
          <a:xfrm>
            <a:off x="1240726" y="2092634"/>
            <a:ext cx="903883"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Brother</a:t>
            </a:r>
          </a:p>
        </p:txBody>
      </p:sp>
      <p:sp>
        <p:nvSpPr>
          <p:cNvPr id="16" name="TextBox 16"/>
          <p:cNvSpPr txBox="1"/>
          <p:nvPr/>
        </p:nvSpPr>
        <p:spPr>
          <a:xfrm>
            <a:off x="8675257" y="2092634"/>
            <a:ext cx="1281538" cy="346633"/>
          </a:xfrm>
          <a:prstGeom prst="rect">
            <a:avLst/>
          </a:prstGeom>
        </p:spPr>
        <p:txBody>
          <a:bodyPr wrap="square" lIns="0" tIns="0" rIns="0" bIns="0" rtlCol="0" anchor="t">
            <a:spAutoFit/>
          </a:bodyPr>
          <a:lstStyle/>
          <a:p>
            <a:pPr algn="ctr">
              <a:lnSpc>
                <a:spcPts val="2939"/>
              </a:lnSpc>
            </a:pPr>
            <a:r>
              <a:rPr lang="en-US" sz="2000" dirty="0">
                <a:solidFill>
                  <a:srgbClr val="FFFFFF"/>
                </a:solidFill>
                <a:latin typeface="Neutraface Text"/>
              </a:rPr>
              <a:t>Daughters</a:t>
            </a:r>
          </a:p>
        </p:txBody>
      </p:sp>
      <p:sp>
        <p:nvSpPr>
          <p:cNvPr id="17" name="TextBox 17"/>
          <p:cNvSpPr txBox="1"/>
          <p:nvPr/>
        </p:nvSpPr>
        <p:spPr>
          <a:xfrm>
            <a:off x="6637989" y="2092634"/>
            <a:ext cx="1076176"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Sister</a:t>
            </a:r>
          </a:p>
        </p:txBody>
      </p:sp>
      <p:sp>
        <p:nvSpPr>
          <p:cNvPr id="18" name="TextBox 18"/>
          <p:cNvSpPr txBox="1"/>
          <p:nvPr/>
        </p:nvSpPr>
        <p:spPr>
          <a:xfrm>
            <a:off x="4905271" y="2092634"/>
            <a:ext cx="1076176"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Sister</a:t>
            </a:r>
          </a:p>
        </p:txBody>
      </p:sp>
      <p:sp>
        <p:nvSpPr>
          <p:cNvPr id="20" name="AutoShape 20"/>
          <p:cNvSpPr/>
          <p:nvPr/>
        </p:nvSpPr>
        <p:spPr>
          <a:xfrm>
            <a:off x="7684466" y="1583344"/>
            <a:ext cx="1546765" cy="0"/>
          </a:xfrm>
          <a:prstGeom prst="line">
            <a:avLst/>
          </a:prstGeom>
          <a:ln w="66675" cap="flat">
            <a:solidFill>
              <a:srgbClr val="FFFFFF"/>
            </a:solidFill>
            <a:prstDash val="solid"/>
            <a:headEnd type="none" w="sm" len="sm"/>
            <a:tailEnd type="none" w="sm" len="sm"/>
          </a:ln>
        </p:spPr>
      </p:sp>
      <p:pic>
        <p:nvPicPr>
          <p:cNvPr id="21" name="Picture 8">
            <a:extLst>
              <a:ext uri="{FF2B5EF4-FFF2-40B4-BE49-F238E27FC236}">
                <a16:creationId xmlns:a16="http://schemas.microsoft.com/office/drawing/2014/main" id="{AF0830E0-9BD6-ADDE-F82C-FD39ACAD3D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54765" y="2481788"/>
            <a:ext cx="489059" cy="1111499"/>
          </a:xfrm>
          <a:prstGeom prst="rect">
            <a:avLst/>
          </a:prstGeom>
        </p:spPr>
      </p:pic>
      <p:pic>
        <p:nvPicPr>
          <p:cNvPr id="22" name="Picture 8">
            <a:extLst>
              <a:ext uri="{FF2B5EF4-FFF2-40B4-BE49-F238E27FC236}">
                <a16:creationId xmlns:a16="http://schemas.microsoft.com/office/drawing/2014/main" id="{118405BA-9B0C-9CF2-2E25-5BF7E2E35E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82781" y="2486318"/>
            <a:ext cx="489059" cy="1111499"/>
          </a:xfrm>
          <a:prstGeom prst="rect">
            <a:avLst/>
          </a:prstGeom>
        </p:spPr>
      </p:pic>
      <p:pic>
        <p:nvPicPr>
          <p:cNvPr id="26" name="Picture 8">
            <a:extLst>
              <a:ext uri="{FF2B5EF4-FFF2-40B4-BE49-F238E27FC236}">
                <a16:creationId xmlns:a16="http://schemas.microsoft.com/office/drawing/2014/main" id="{06F27F7D-964F-11A1-B559-4853503F3F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20177" y="2486318"/>
            <a:ext cx="489059" cy="1111499"/>
          </a:xfrm>
          <a:prstGeom prst="rect">
            <a:avLst/>
          </a:prstGeom>
        </p:spPr>
      </p:pic>
      <p:pic>
        <p:nvPicPr>
          <p:cNvPr id="27" name="Picture 8">
            <a:extLst>
              <a:ext uri="{FF2B5EF4-FFF2-40B4-BE49-F238E27FC236}">
                <a16:creationId xmlns:a16="http://schemas.microsoft.com/office/drawing/2014/main" id="{BAFAA242-0627-025B-BE7E-989649279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6914" y="2496661"/>
            <a:ext cx="489059" cy="111149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997971" y="490220"/>
            <a:ext cx="582215" cy="1581675"/>
            <a:chOff x="0" y="-76200"/>
            <a:chExt cx="1164431" cy="3163349"/>
          </a:xfrm>
        </p:grpSpPr>
        <p:sp>
          <p:nvSpPr>
            <p:cNvPr id="3" name="TextBox 3"/>
            <p:cNvSpPr txBox="1"/>
            <p:nvPr/>
          </p:nvSpPr>
          <p:spPr>
            <a:xfrm>
              <a:off x="0" y="-76200"/>
              <a:ext cx="1164431" cy="700064"/>
            </a:xfrm>
            <a:prstGeom prst="rect">
              <a:avLst/>
            </a:prstGeom>
          </p:spPr>
          <p:txBody>
            <a:bodyPr lIns="0" tIns="0" rIns="0" bIns="0" rtlCol="0" anchor="t">
              <a:spAutoFit/>
            </a:bodyPr>
            <a:lstStyle/>
            <a:p>
              <a:pPr algn="ctr">
                <a:lnSpc>
                  <a:spcPts val="2939"/>
                </a:lnSpc>
              </a:pPr>
              <a:r>
                <a:rPr lang="en-US" sz="2100" dirty="0">
                  <a:solidFill>
                    <a:srgbClr val="FFFFFF"/>
                  </a:solidFill>
                  <a:latin typeface="Neutraface Text"/>
                </a:rPr>
                <a:t>Noor</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953" y="864152"/>
              <a:ext cx="978119" cy="2222997"/>
            </a:xfrm>
            <a:prstGeom prst="rect">
              <a:avLst/>
            </a:prstGeom>
          </p:spPr>
        </p:pic>
      </p:grpSp>
      <p:sp>
        <p:nvSpPr>
          <p:cNvPr id="5" name="AutoShape 5"/>
          <p:cNvSpPr/>
          <p:nvPr/>
        </p:nvSpPr>
        <p:spPr>
          <a:xfrm>
            <a:off x="1656899" y="1585523"/>
            <a:ext cx="2132903" cy="0"/>
          </a:xfrm>
          <a:prstGeom prst="line">
            <a:avLst/>
          </a:prstGeom>
          <a:ln w="66675" cap="flat">
            <a:solidFill>
              <a:srgbClr val="FFFFFF"/>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1329" y="2496493"/>
            <a:ext cx="489059" cy="11114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47231" y="2458393"/>
            <a:ext cx="489059" cy="11114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1549" y="2496493"/>
            <a:ext cx="489059" cy="1111499"/>
          </a:xfrm>
          <a:prstGeom prst="rect">
            <a:avLst/>
          </a:prstGeom>
        </p:spPr>
      </p:pic>
      <p:sp>
        <p:nvSpPr>
          <p:cNvPr id="10" name="AutoShape 10"/>
          <p:cNvSpPr/>
          <p:nvPr/>
        </p:nvSpPr>
        <p:spPr>
          <a:xfrm>
            <a:off x="4905271" y="1583344"/>
            <a:ext cx="4325959" cy="7323"/>
          </a:xfrm>
          <a:prstGeom prst="line">
            <a:avLst/>
          </a:prstGeom>
          <a:ln w="66675" cap="flat">
            <a:solidFill>
              <a:srgbClr val="FFFFFF"/>
            </a:solidFill>
            <a:prstDash val="solid"/>
            <a:headEnd type="none" w="sm" len="sm"/>
            <a:tailEnd type="none" w="sm" len="sm"/>
          </a:ln>
        </p:spPr>
      </p:sp>
      <p:sp>
        <p:nvSpPr>
          <p:cNvPr id="11" name="AutoShape 11"/>
          <p:cNvSpPr/>
          <p:nvPr/>
        </p:nvSpPr>
        <p:spPr>
          <a:xfrm rot="5400000">
            <a:off x="1412623" y="1823279"/>
            <a:ext cx="524320" cy="0"/>
          </a:xfrm>
          <a:prstGeom prst="line">
            <a:avLst/>
          </a:prstGeom>
          <a:ln w="66675" cap="flat">
            <a:solidFill>
              <a:srgbClr val="FFFFFF"/>
            </a:solidFill>
            <a:prstDash val="solid"/>
            <a:headEnd type="none" w="sm" len="sm"/>
            <a:tailEnd type="none" w="sm" len="sm"/>
          </a:ln>
        </p:spPr>
      </p:sp>
      <p:sp>
        <p:nvSpPr>
          <p:cNvPr id="12" name="AutoShape 12"/>
          <p:cNvSpPr/>
          <p:nvPr/>
        </p:nvSpPr>
        <p:spPr>
          <a:xfrm rot="5400000">
            <a:off x="5231770" y="1872075"/>
            <a:ext cx="519980" cy="0"/>
          </a:xfrm>
          <a:prstGeom prst="line">
            <a:avLst/>
          </a:prstGeom>
          <a:ln w="66675" cap="flat">
            <a:solidFill>
              <a:srgbClr val="FFFFFF"/>
            </a:solidFill>
            <a:prstDash val="solid"/>
            <a:headEnd type="none" w="sm" len="sm"/>
            <a:tailEnd type="none" w="sm" len="sm"/>
          </a:ln>
        </p:spPr>
      </p:sp>
      <p:sp>
        <p:nvSpPr>
          <p:cNvPr id="13" name="AutoShape 13"/>
          <p:cNvSpPr/>
          <p:nvPr/>
        </p:nvSpPr>
        <p:spPr>
          <a:xfrm rot="5400000">
            <a:off x="6933973" y="1865559"/>
            <a:ext cx="519980" cy="0"/>
          </a:xfrm>
          <a:prstGeom prst="line">
            <a:avLst/>
          </a:prstGeom>
          <a:ln w="66675" cap="flat">
            <a:solidFill>
              <a:srgbClr val="FFFFFF"/>
            </a:solidFill>
            <a:prstDash val="solid"/>
            <a:headEnd type="none" w="sm" len="sm"/>
            <a:tailEnd type="none" w="sm" len="sm"/>
          </a:ln>
        </p:spPr>
      </p:sp>
      <p:sp>
        <p:nvSpPr>
          <p:cNvPr id="14" name="AutoShape 14"/>
          <p:cNvSpPr/>
          <p:nvPr/>
        </p:nvSpPr>
        <p:spPr>
          <a:xfrm rot="5400000">
            <a:off x="8971240" y="1829789"/>
            <a:ext cx="519980" cy="0"/>
          </a:xfrm>
          <a:prstGeom prst="line">
            <a:avLst/>
          </a:prstGeom>
          <a:ln w="66675" cap="flat">
            <a:solidFill>
              <a:srgbClr val="FFFFFF"/>
            </a:solidFill>
            <a:prstDash val="solid"/>
            <a:headEnd type="none" w="sm" len="sm"/>
            <a:tailEnd type="none" w="sm" len="sm"/>
          </a:ln>
        </p:spPr>
      </p:sp>
      <p:sp>
        <p:nvSpPr>
          <p:cNvPr id="15" name="TextBox 15"/>
          <p:cNvSpPr txBox="1"/>
          <p:nvPr/>
        </p:nvSpPr>
        <p:spPr>
          <a:xfrm>
            <a:off x="1240726" y="2092634"/>
            <a:ext cx="903883"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Brother</a:t>
            </a:r>
          </a:p>
        </p:txBody>
      </p:sp>
      <p:sp>
        <p:nvSpPr>
          <p:cNvPr id="16" name="TextBox 16"/>
          <p:cNvSpPr txBox="1"/>
          <p:nvPr/>
        </p:nvSpPr>
        <p:spPr>
          <a:xfrm>
            <a:off x="8675257" y="2092634"/>
            <a:ext cx="1281538" cy="346633"/>
          </a:xfrm>
          <a:prstGeom prst="rect">
            <a:avLst/>
          </a:prstGeom>
        </p:spPr>
        <p:txBody>
          <a:bodyPr wrap="square" lIns="0" tIns="0" rIns="0" bIns="0" rtlCol="0" anchor="t">
            <a:spAutoFit/>
          </a:bodyPr>
          <a:lstStyle/>
          <a:p>
            <a:pPr algn="ctr">
              <a:lnSpc>
                <a:spcPts val="2939"/>
              </a:lnSpc>
            </a:pPr>
            <a:r>
              <a:rPr lang="en-US" sz="2000" dirty="0">
                <a:solidFill>
                  <a:srgbClr val="FFFFFF"/>
                </a:solidFill>
                <a:latin typeface="Neutraface Text"/>
              </a:rPr>
              <a:t>Daughters</a:t>
            </a:r>
          </a:p>
        </p:txBody>
      </p:sp>
      <p:sp>
        <p:nvSpPr>
          <p:cNvPr id="17" name="TextBox 17"/>
          <p:cNvSpPr txBox="1"/>
          <p:nvPr/>
        </p:nvSpPr>
        <p:spPr>
          <a:xfrm>
            <a:off x="6637989" y="2092634"/>
            <a:ext cx="1076176"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Sister</a:t>
            </a:r>
          </a:p>
        </p:txBody>
      </p:sp>
      <p:sp>
        <p:nvSpPr>
          <p:cNvPr id="18" name="TextBox 18"/>
          <p:cNvSpPr txBox="1"/>
          <p:nvPr/>
        </p:nvSpPr>
        <p:spPr>
          <a:xfrm>
            <a:off x="4905271" y="2092634"/>
            <a:ext cx="1076176"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Sister</a:t>
            </a:r>
          </a:p>
        </p:txBody>
      </p:sp>
      <p:sp>
        <p:nvSpPr>
          <p:cNvPr id="20" name="AutoShape 20"/>
          <p:cNvSpPr/>
          <p:nvPr/>
        </p:nvSpPr>
        <p:spPr>
          <a:xfrm>
            <a:off x="7684466" y="1583344"/>
            <a:ext cx="1546765" cy="0"/>
          </a:xfrm>
          <a:prstGeom prst="line">
            <a:avLst/>
          </a:prstGeom>
          <a:ln w="66675" cap="flat">
            <a:solidFill>
              <a:srgbClr val="FFFFFF"/>
            </a:solidFill>
            <a:prstDash val="solid"/>
            <a:headEnd type="none" w="sm" len="sm"/>
            <a:tailEnd type="none" w="sm" len="sm"/>
          </a:ln>
        </p:spPr>
      </p:sp>
      <p:sp>
        <p:nvSpPr>
          <p:cNvPr id="26" name="AutoShape 12">
            <a:extLst>
              <a:ext uri="{FF2B5EF4-FFF2-40B4-BE49-F238E27FC236}">
                <a16:creationId xmlns:a16="http://schemas.microsoft.com/office/drawing/2014/main" id="{ED32450E-F30F-7B0C-97EA-CD8E0D856E7A}"/>
              </a:ext>
            </a:extLst>
          </p:cNvPr>
          <p:cNvSpPr/>
          <p:nvPr/>
        </p:nvSpPr>
        <p:spPr>
          <a:xfrm rot="5400000">
            <a:off x="1414793" y="3993790"/>
            <a:ext cx="519980" cy="0"/>
          </a:xfrm>
          <a:prstGeom prst="line">
            <a:avLst/>
          </a:prstGeom>
          <a:ln w="66675" cap="flat">
            <a:solidFill>
              <a:srgbClr val="FFFFFF"/>
            </a:solidFill>
            <a:prstDash val="solid"/>
            <a:headEnd type="none" w="sm" len="sm"/>
            <a:tailEnd type="none" w="sm" len="sm"/>
          </a:ln>
        </p:spPr>
      </p:sp>
      <p:sp>
        <p:nvSpPr>
          <p:cNvPr id="27" name="AutoShape 5">
            <a:extLst>
              <a:ext uri="{FF2B5EF4-FFF2-40B4-BE49-F238E27FC236}">
                <a16:creationId xmlns:a16="http://schemas.microsoft.com/office/drawing/2014/main" id="{7C1FEEC6-4A4B-5A48-764B-AB755A7CDD6A}"/>
              </a:ext>
            </a:extLst>
          </p:cNvPr>
          <p:cNvSpPr/>
          <p:nvPr/>
        </p:nvSpPr>
        <p:spPr>
          <a:xfrm>
            <a:off x="711201" y="4267491"/>
            <a:ext cx="2132903" cy="0"/>
          </a:xfrm>
          <a:prstGeom prst="line">
            <a:avLst/>
          </a:prstGeom>
          <a:ln w="66675" cap="flat">
            <a:solidFill>
              <a:srgbClr val="FFFFFF"/>
            </a:solidFill>
            <a:prstDash val="solid"/>
            <a:headEnd type="none" w="sm" len="sm"/>
            <a:tailEnd type="none" w="sm" len="sm"/>
          </a:ln>
        </p:spPr>
      </p:sp>
      <p:sp>
        <p:nvSpPr>
          <p:cNvPr id="29" name="TextBox 15">
            <a:extLst>
              <a:ext uri="{FF2B5EF4-FFF2-40B4-BE49-F238E27FC236}">
                <a16:creationId xmlns:a16="http://schemas.microsoft.com/office/drawing/2014/main" id="{3A8A2121-D0D9-7A51-81BD-83225DE7021E}"/>
              </a:ext>
            </a:extLst>
          </p:cNvPr>
          <p:cNvSpPr txBox="1"/>
          <p:nvPr/>
        </p:nvSpPr>
        <p:spPr>
          <a:xfrm>
            <a:off x="259258" y="4316484"/>
            <a:ext cx="903883"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Wife</a:t>
            </a:r>
          </a:p>
        </p:txBody>
      </p:sp>
      <p:sp>
        <p:nvSpPr>
          <p:cNvPr id="30" name="TextBox 15">
            <a:extLst>
              <a:ext uri="{FF2B5EF4-FFF2-40B4-BE49-F238E27FC236}">
                <a16:creationId xmlns:a16="http://schemas.microsoft.com/office/drawing/2014/main" id="{8CD67EDC-951D-8149-CB4F-61387BF21C62}"/>
              </a:ext>
            </a:extLst>
          </p:cNvPr>
          <p:cNvSpPr txBox="1"/>
          <p:nvPr/>
        </p:nvSpPr>
        <p:spPr>
          <a:xfrm>
            <a:off x="2163325" y="4330611"/>
            <a:ext cx="1397639" cy="346633"/>
          </a:xfrm>
          <a:prstGeom prst="rect">
            <a:avLst/>
          </a:prstGeom>
        </p:spPr>
        <p:txBody>
          <a:bodyPr wrap="square" lIns="0" tIns="0" rIns="0" bIns="0" rtlCol="0" anchor="t">
            <a:spAutoFit/>
          </a:bodyPr>
          <a:lstStyle/>
          <a:p>
            <a:pPr algn="ctr">
              <a:lnSpc>
                <a:spcPts val="2939"/>
              </a:lnSpc>
            </a:pPr>
            <a:r>
              <a:rPr lang="en-US" sz="2000" dirty="0">
                <a:solidFill>
                  <a:srgbClr val="FFFFFF"/>
                </a:solidFill>
                <a:latin typeface="Neutraface Text"/>
              </a:rPr>
              <a:t>Colleagues</a:t>
            </a:r>
          </a:p>
        </p:txBody>
      </p:sp>
      <p:pic>
        <p:nvPicPr>
          <p:cNvPr id="33" name="Picture 6">
            <a:extLst>
              <a:ext uri="{FF2B5EF4-FFF2-40B4-BE49-F238E27FC236}">
                <a16:creationId xmlns:a16="http://schemas.microsoft.com/office/drawing/2014/main" id="{1837FBCF-E374-6581-4821-C4EC951834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6671" y="4767407"/>
            <a:ext cx="489059" cy="1111499"/>
          </a:xfrm>
          <a:prstGeom prst="rect">
            <a:avLst/>
          </a:prstGeom>
        </p:spPr>
      </p:pic>
      <p:pic>
        <p:nvPicPr>
          <p:cNvPr id="21" name="Picture 8">
            <a:extLst>
              <a:ext uri="{FF2B5EF4-FFF2-40B4-BE49-F238E27FC236}">
                <a16:creationId xmlns:a16="http://schemas.microsoft.com/office/drawing/2014/main" id="{1190581D-49ED-6F6B-C516-9063B6D044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5507" y="2480284"/>
            <a:ext cx="489059" cy="1111499"/>
          </a:xfrm>
          <a:prstGeom prst="rect">
            <a:avLst/>
          </a:prstGeom>
        </p:spPr>
      </p:pic>
      <p:pic>
        <p:nvPicPr>
          <p:cNvPr id="22" name="Picture 8">
            <a:extLst>
              <a:ext uri="{FF2B5EF4-FFF2-40B4-BE49-F238E27FC236}">
                <a16:creationId xmlns:a16="http://schemas.microsoft.com/office/drawing/2014/main" id="{43143799-29C0-59AF-14F3-3CAB6D90BF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53523" y="2484814"/>
            <a:ext cx="489059" cy="1111499"/>
          </a:xfrm>
          <a:prstGeom prst="rect">
            <a:avLst/>
          </a:prstGeom>
        </p:spPr>
      </p:pic>
      <p:pic>
        <p:nvPicPr>
          <p:cNvPr id="28" name="Picture 8">
            <a:extLst>
              <a:ext uri="{FF2B5EF4-FFF2-40B4-BE49-F238E27FC236}">
                <a16:creationId xmlns:a16="http://schemas.microsoft.com/office/drawing/2014/main" id="{ED65F3D1-C4E4-4F3A-9ADB-4459BE5F7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90919" y="2484814"/>
            <a:ext cx="489059" cy="1111499"/>
          </a:xfrm>
          <a:prstGeom prst="rect">
            <a:avLst/>
          </a:prstGeom>
        </p:spPr>
      </p:pic>
      <p:pic>
        <p:nvPicPr>
          <p:cNvPr id="39" name="Picture 8">
            <a:extLst>
              <a:ext uri="{FF2B5EF4-FFF2-40B4-BE49-F238E27FC236}">
                <a16:creationId xmlns:a16="http://schemas.microsoft.com/office/drawing/2014/main" id="{065CEE8C-803B-DE63-E8BC-76BEDF119B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7655" y="2495157"/>
            <a:ext cx="489059" cy="1111499"/>
          </a:xfrm>
          <a:prstGeom prst="rect">
            <a:avLst/>
          </a:prstGeom>
        </p:spPr>
      </p:pic>
      <p:pic>
        <p:nvPicPr>
          <p:cNvPr id="40" name="Picture 6">
            <a:extLst>
              <a:ext uri="{FF2B5EF4-FFF2-40B4-BE49-F238E27FC236}">
                <a16:creationId xmlns:a16="http://schemas.microsoft.com/office/drawing/2014/main" id="{1FE14972-D8EF-3374-D123-CA0047F97A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93167" y="4742147"/>
            <a:ext cx="489059" cy="1111499"/>
          </a:xfrm>
          <a:prstGeom prst="rect">
            <a:avLst/>
          </a:prstGeom>
        </p:spPr>
      </p:pic>
      <p:pic>
        <p:nvPicPr>
          <p:cNvPr id="41" name="Picture 6">
            <a:extLst>
              <a:ext uri="{FF2B5EF4-FFF2-40B4-BE49-F238E27FC236}">
                <a16:creationId xmlns:a16="http://schemas.microsoft.com/office/drawing/2014/main" id="{5E78CC68-E4E4-D970-2871-759C58D79A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6401" y="4753862"/>
            <a:ext cx="489059" cy="1111499"/>
          </a:xfrm>
          <a:prstGeom prst="rect">
            <a:avLst/>
          </a:prstGeom>
        </p:spPr>
      </p:pic>
      <p:pic>
        <p:nvPicPr>
          <p:cNvPr id="42" name="Picture 6">
            <a:extLst>
              <a:ext uri="{FF2B5EF4-FFF2-40B4-BE49-F238E27FC236}">
                <a16:creationId xmlns:a16="http://schemas.microsoft.com/office/drawing/2014/main" id="{EA54AF92-DAD7-198B-4F71-2F0114442D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90261" y="4776268"/>
            <a:ext cx="489059" cy="1111499"/>
          </a:xfrm>
          <a:prstGeom prst="rect">
            <a:avLst/>
          </a:prstGeom>
        </p:spPr>
      </p:pic>
      <p:pic>
        <p:nvPicPr>
          <p:cNvPr id="43" name="Picture 6">
            <a:extLst>
              <a:ext uri="{FF2B5EF4-FFF2-40B4-BE49-F238E27FC236}">
                <a16:creationId xmlns:a16="http://schemas.microsoft.com/office/drawing/2014/main" id="{CAA19825-EE8A-41E5-AC22-60775931FD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47489" y="4791506"/>
            <a:ext cx="489059" cy="1111499"/>
          </a:xfrm>
          <a:prstGeom prst="rect">
            <a:avLst/>
          </a:prstGeom>
        </p:spPr>
      </p:pic>
      <p:pic>
        <p:nvPicPr>
          <p:cNvPr id="44" name="Picture 6">
            <a:extLst>
              <a:ext uri="{FF2B5EF4-FFF2-40B4-BE49-F238E27FC236}">
                <a16:creationId xmlns:a16="http://schemas.microsoft.com/office/drawing/2014/main" id="{7EC7368A-DC88-7017-8AAB-9DAAAAD564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08835" y="4753862"/>
            <a:ext cx="489059" cy="1111499"/>
          </a:xfrm>
          <a:prstGeom prst="rect">
            <a:avLst/>
          </a:prstGeom>
        </p:spPr>
      </p:pic>
    </p:spTree>
    <p:extLst>
      <p:ext uri="{BB962C8B-B14F-4D97-AF65-F5344CB8AC3E}">
        <p14:creationId xmlns:p14="http://schemas.microsoft.com/office/powerpoint/2010/main" val="266912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p:txBody>
          <a:bodyPr/>
          <a:lstStyle/>
          <a:p>
            <a:r>
              <a:rPr lang="en-US" b="1" dirty="0"/>
              <a:t>2. SECULARISM WITHIN ISLAM</a:t>
            </a:r>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a:xfrm>
            <a:off x="677333" y="1415143"/>
            <a:ext cx="9587896" cy="5072743"/>
          </a:xfrm>
        </p:spPr>
        <p:txBody>
          <a:bodyPr>
            <a:normAutofit fontScale="85000" lnSpcReduction="20000"/>
          </a:bodyPr>
          <a:lstStyle/>
          <a:p>
            <a:r>
              <a:rPr lang="en-US" sz="4600" b="1" dirty="0"/>
              <a:t>We have a growing post-Islamic generation of youth – we need to rethink evangelism and discipleship</a:t>
            </a:r>
          </a:p>
          <a:p>
            <a:pPr marL="0" indent="0">
              <a:buNone/>
            </a:pPr>
            <a:r>
              <a:rPr lang="en-US" sz="4600" dirty="0"/>
              <a:t> </a:t>
            </a:r>
          </a:p>
          <a:p>
            <a:r>
              <a:rPr lang="en-US" sz="4200" b="1" dirty="0"/>
              <a:t>They are not arguing apologetics as much, they are asking “secularist” questions: </a:t>
            </a:r>
          </a:p>
          <a:p>
            <a:pPr marL="0" indent="0">
              <a:buNone/>
            </a:pPr>
            <a:r>
              <a:rPr lang="en-US" sz="3500" dirty="0"/>
              <a:t>	- </a:t>
            </a:r>
            <a:r>
              <a:rPr lang="en-US" sz="3500" dirty="0">
                <a:solidFill>
                  <a:srgbClr val="C00000"/>
                </a:solidFill>
              </a:rPr>
              <a:t>“If God is good, why is there so much suffering in 		the world?”  </a:t>
            </a:r>
          </a:p>
          <a:p>
            <a:pPr marL="0" indent="0">
              <a:buNone/>
            </a:pPr>
            <a:r>
              <a:rPr lang="en-US" sz="3500" dirty="0">
                <a:solidFill>
                  <a:srgbClr val="C00000"/>
                </a:solidFill>
              </a:rPr>
              <a:t>	-“Would God really send the majority of people to 		hell?” </a:t>
            </a:r>
            <a:endParaRPr lang="en-US" sz="3500" b="1" dirty="0">
              <a:solidFill>
                <a:srgbClr val="C00000"/>
              </a:solidFill>
            </a:endParaRPr>
          </a:p>
        </p:txBody>
      </p:sp>
    </p:spTree>
    <p:extLst>
      <p:ext uri="{BB962C8B-B14F-4D97-AF65-F5344CB8AC3E}">
        <p14:creationId xmlns:p14="http://schemas.microsoft.com/office/powerpoint/2010/main" val="1912032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997971" y="490220"/>
            <a:ext cx="582215" cy="1581675"/>
            <a:chOff x="0" y="-76200"/>
            <a:chExt cx="1164431" cy="3163349"/>
          </a:xfrm>
        </p:grpSpPr>
        <p:sp>
          <p:nvSpPr>
            <p:cNvPr id="3" name="TextBox 3"/>
            <p:cNvSpPr txBox="1"/>
            <p:nvPr/>
          </p:nvSpPr>
          <p:spPr>
            <a:xfrm>
              <a:off x="0" y="-76200"/>
              <a:ext cx="1164431" cy="700064"/>
            </a:xfrm>
            <a:prstGeom prst="rect">
              <a:avLst/>
            </a:prstGeom>
          </p:spPr>
          <p:txBody>
            <a:bodyPr lIns="0" tIns="0" rIns="0" bIns="0" rtlCol="0" anchor="t">
              <a:spAutoFit/>
            </a:bodyPr>
            <a:lstStyle/>
            <a:p>
              <a:pPr algn="ctr">
                <a:lnSpc>
                  <a:spcPts val="2939"/>
                </a:lnSpc>
              </a:pPr>
              <a:r>
                <a:rPr lang="en-US" sz="2100" dirty="0">
                  <a:solidFill>
                    <a:srgbClr val="FFFFFF"/>
                  </a:solidFill>
                  <a:latin typeface="Neutraface Text"/>
                </a:rPr>
                <a:t>Noor</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953" y="864152"/>
              <a:ext cx="978119" cy="2222997"/>
            </a:xfrm>
            <a:prstGeom prst="rect">
              <a:avLst/>
            </a:prstGeom>
          </p:spPr>
        </p:pic>
      </p:grpSp>
      <p:sp>
        <p:nvSpPr>
          <p:cNvPr id="5" name="AutoShape 5"/>
          <p:cNvSpPr/>
          <p:nvPr/>
        </p:nvSpPr>
        <p:spPr>
          <a:xfrm>
            <a:off x="1656899" y="1585523"/>
            <a:ext cx="2132903" cy="0"/>
          </a:xfrm>
          <a:prstGeom prst="line">
            <a:avLst/>
          </a:prstGeom>
          <a:ln w="66675" cap="flat">
            <a:solidFill>
              <a:srgbClr val="FFFFFF"/>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1329" y="2496493"/>
            <a:ext cx="489059" cy="11114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47231" y="2458393"/>
            <a:ext cx="489059" cy="11114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1549" y="2496493"/>
            <a:ext cx="489059" cy="1111499"/>
          </a:xfrm>
          <a:prstGeom prst="rect">
            <a:avLst/>
          </a:prstGeom>
        </p:spPr>
      </p:pic>
      <p:sp>
        <p:nvSpPr>
          <p:cNvPr id="10" name="AutoShape 10"/>
          <p:cNvSpPr/>
          <p:nvPr/>
        </p:nvSpPr>
        <p:spPr>
          <a:xfrm>
            <a:off x="4905271" y="1583344"/>
            <a:ext cx="4325959" cy="7323"/>
          </a:xfrm>
          <a:prstGeom prst="line">
            <a:avLst/>
          </a:prstGeom>
          <a:ln w="66675" cap="flat">
            <a:solidFill>
              <a:srgbClr val="FFFFFF"/>
            </a:solidFill>
            <a:prstDash val="solid"/>
            <a:headEnd type="none" w="sm" len="sm"/>
            <a:tailEnd type="none" w="sm" len="sm"/>
          </a:ln>
        </p:spPr>
      </p:sp>
      <p:sp>
        <p:nvSpPr>
          <p:cNvPr id="11" name="AutoShape 11"/>
          <p:cNvSpPr/>
          <p:nvPr/>
        </p:nvSpPr>
        <p:spPr>
          <a:xfrm rot="5400000">
            <a:off x="1412623" y="1823279"/>
            <a:ext cx="524320" cy="0"/>
          </a:xfrm>
          <a:prstGeom prst="line">
            <a:avLst/>
          </a:prstGeom>
          <a:ln w="66675" cap="flat">
            <a:solidFill>
              <a:srgbClr val="FFFFFF"/>
            </a:solidFill>
            <a:prstDash val="solid"/>
            <a:headEnd type="none" w="sm" len="sm"/>
            <a:tailEnd type="none" w="sm" len="sm"/>
          </a:ln>
        </p:spPr>
      </p:sp>
      <p:sp>
        <p:nvSpPr>
          <p:cNvPr id="12" name="AutoShape 12"/>
          <p:cNvSpPr/>
          <p:nvPr/>
        </p:nvSpPr>
        <p:spPr>
          <a:xfrm rot="5400000">
            <a:off x="5231770" y="1872075"/>
            <a:ext cx="519980" cy="0"/>
          </a:xfrm>
          <a:prstGeom prst="line">
            <a:avLst/>
          </a:prstGeom>
          <a:ln w="66675" cap="flat">
            <a:solidFill>
              <a:srgbClr val="FFFFFF"/>
            </a:solidFill>
            <a:prstDash val="solid"/>
            <a:headEnd type="none" w="sm" len="sm"/>
            <a:tailEnd type="none" w="sm" len="sm"/>
          </a:ln>
        </p:spPr>
      </p:sp>
      <p:sp>
        <p:nvSpPr>
          <p:cNvPr id="13" name="AutoShape 13"/>
          <p:cNvSpPr/>
          <p:nvPr/>
        </p:nvSpPr>
        <p:spPr>
          <a:xfrm rot="5400000">
            <a:off x="6933973" y="1865559"/>
            <a:ext cx="519980" cy="0"/>
          </a:xfrm>
          <a:prstGeom prst="line">
            <a:avLst/>
          </a:prstGeom>
          <a:ln w="66675" cap="flat">
            <a:solidFill>
              <a:srgbClr val="FFFFFF"/>
            </a:solidFill>
            <a:prstDash val="solid"/>
            <a:headEnd type="none" w="sm" len="sm"/>
            <a:tailEnd type="none" w="sm" len="sm"/>
          </a:ln>
        </p:spPr>
      </p:sp>
      <p:sp>
        <p:nvSpPr>
          <p:cNvPr id="14" name="AutoShape 14"/>
          <p:cNvSpPr/>
          <p:nvPr/>
        </p:nvSpPr>
        <p:spPr>
          <a:xfrm rot="5400000">
            <a:off x="8971240" y="1829789"/>
            <a:ext cx="519980" cy="0"/>
          </a:xfrm>
          <a:prstGeom prst="line">
            <a:avLst/>
          </a:prstGeom>
          <a:ln w="66675" cap="flat">
            <a:solidFill>
              <a:srgbClr val="FFFFFF"/>
            </a:solidFill>
            <a:prstDash val="solid"/>
            <a:headEnd type="none" w="sm" len="sm"/>
            <a:tailEnd type="none" w="sm" len="sm"/>
          </a:ln>
        </p:spPr>
      </p:sp>
      <p:sp>
        <p:nvSpPr>
          <p:cNvPr id="15" name="TextBox 15"/>
          <p:cNvSpPr txBox="1"/>
          <p:nvPr/>
        </p:nvSpPr>
        <p:spPr>
          <a:xfrm>
            <a:off x="1240726" y="2092634"/>
            <a:ext cx="903883"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Brother</a:t>
            </a:r>
          </a:p>
        </p:txBody>
      </p:sp>
      <p:sp>
        <p:nvSpPr>
          <p:cNvPr id="16" name="TextBox 16"/>
          <p:cNvSpPr txBox="1"/>
          <p:nvPr/>
        </p:nvSpPr>
        <p:spPr>
          <a:xfrm>
            <a:off x="8675257" y="2092634"/>
            <a:ext cx="1281538" cy="346633"/>
          </a:xfrm>
          <a:prstGeom prst="rect">
            <a:avLst/>
          </a:prstGeom>
        </p:spPr>
        <p:txBody>
          <a:bodyPr wrap="square" lIns="0" tIns="0" rIns="0" bIns="0" rtlCol="0" anchor="t">
            <a:spAutoFit/>
          </a:bodyPr>
          <a:lstStyle/>
          <a:p>
            <a:pPr algn="ctr">
              <a:lnSpc>
                <a:spcPts val="2939"/>
              </a:lnSpc>
            </a:pPr>
            <a:r>
              <a:rPr lang="en-US" sz="2000" dirty="0">
                <a:solidFill>
                  <a:srgbClr val="FFFFFF"/>
                </a:solidFill>
                <a:latin typeface="Neutraface Text"/>
              </a:rPr>
              <a:t>Daughters</a:t>
            </a:r>
          </a:p>
        </p:txBody>
      </p:sp>
      <p:sp>
        <p:nvSpPr>
          <p:cNvPr id="17" name="TextBox 17"/>
          <p:cNvSpPr txBox="1"/>
          <p:nvPr/>
        </p:nvSpPr>
        <p:spPr>
          <a:xfrm>
            <a:off x="6637989" y="2092634"/>
            <a:ext cx="1076176"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Sister</a:t>
            </a:r>
          </a:p>
        </p:txBody>
      </p:sp>
      <p:sp>
        <p:nvSpPr>
          <p:cNvPr id="18" name="TextBox 18"/>
          <p:cNvSpPr txBox="1"/>
          <p:nvPr/>
        </p:nvSpPr>
        <p:spPr>
          <a:xfrm>
            <a:off x="4905271" y="2092634"/>
            <a:ext cx="1076176"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Sister</a:t>
            </a:r>
          </a:p>
        </p:txBody>
      </p:sp>
      <p:sp>
        <p:nvSpPr>
          <p:cNvPr id="20" name="AutoShape 20"/>
          <p:cNvSpPr/>
          <p:nvPr/>
        </p:nvSpPr>
        <p:spPr>
          <a:xfrm>
            <a:off x="7684466" y="1583344"/>
            <a:ext cx="1546765" cy="0"/>
          </a:xfrm>
          <a:prstGeom prst="line">
            <a:avLst/>
          </a:prstGeom>
          <a:ln w="66675" cap="flat">
            <a:solidFill>
              <a:srgbClr val="FFFFFF"/>
            </a:solidFill>
            <a:prstDash val="solid"/>
            <a:headEnd type="none" w="sm" len="sm"/>
            <a:tailEnd type="none" w="sm" len="sm"/>
          </a:ln>
        </p:spPr>
      </p:sp>
      <p:sp>
        <p:nvSpPr>
          <p:cNvPr id="26" name="AutoShape 12">
            <a:extLst>
              <a:ext uri="{FF2B5EF4-FFF2-40B4-BE49-F238E27FC236}">
                <a16:creationId xmlns:a16="http://schemas.microsoft.com/office/drawing/2014/main" id="{ED32450E-F30F-7B0C-97EA-CD8E0D856E7A}"/>
              </a:ext>
            </a:extLst>
          </p:cNvPr>
          <p:cNvSpPr/>
          <p:nvPr/>
        </p:nvSpPr>
        <p:spPr>
          <a:xfrm rot="5400000">
            <a:off x="1414793" y="3993790"/>
            <a:ext cx="519980" cy="0"/>
          </a:xfrm>
          <a:prstGeom prst="line">
            <a:avLst/>
          </a:prstGeom>
          <a:ln w="66675" cap="flat">
            <a:solidFill>
              <a:srgbClr val="FFFFFF"/>
            </a:solidFill>
            <a:prstDash val="solid"/>
            <a:headEnd type="none" w="sm" len="sm"/>
            <a:tailEnd type="none" w="sm" len="sm"/>
          </a:ln>
        </p:spPr>
      </p:sp>
      <p:sp>
        <p:nvSpPr>
          <p:cNvPr id="27" name="AutoShape 5">
            <a:extLst>
              <a:ext uri="{FF2B5EF4-FFF2-40B4-BE49-F238E27FC236}">
                <a16:creationId xmlns:a16="http://schemas.microsoft.com/office/drawing/2014/main" id="{7C1FEEC6-4A4B-5A48-764B-AB755A7CDD6A}"/>
              </a:ext>
            </a:extLst>
          </p:cNvPr>
          <p:cNvSpPr/>
          <p:nvPr/>
        </p:nvSpPr>
        <p:spPr>
          <a:xfrm>
            <a:off x="711201" y="4267491"/>
            <a:ext cx="2132903" cy="0"/>
          </a:xfrm>
          <a:prstGeom prst="line">
            <a:avLst/>
          </a:prstGeom>
          <a:ln w="66675" cap="flat">
            <a:solidFill>
              <a:srgbClr val="FFFFFF"/>
            </a:solidFill>
            <a:prstDash val="solid"/>
            <a:headEnd type="none" w="sm" len="sm"/>
            <a:tailEnd type="none" w="sm" len="sm"/>
          </a:ln>
        </p:spPr>
      </p:sp>
      <p:sp>
        <p:nvSpPr>
          <p:cNvPr id="40" name="AutoShape 13">
            <a:extLst>
              <a:ext uri="{FF2B5EF4-FFF2-40B4-BE49-F238E27FC236}">
                <a16:creationId xmlns:a16="http://schemas.microsoft.com/office/drawing/2014/main" id="{55C0C1B4-2986-5D02-CAF7-F297248BFA98}"/>
              </a:ext>
            </a:extLst>
          </p:cNvPr>
          <p:cNvSpPr/>
          <p:nvPr/>
        </p:nvSpPr>
        <p:spPr>
          <a:xfrm rot="5400000">
            <a:off x="6448851" y="3070642"/>
            <a:ext cx="3027592" cy="25907"/>
          </a:xfrm>
          <a:prstGeom prst="line">
            <a:avLst/>
          </a:prstGeom>
          <a:ln w="66675" cap="flat">
            <a:solidFill>
              <a:srgbClr val="FFFFFF"/>
            </a:solidFill>
            <a:prstDash val="solid"/>
            <a:headEnd type="none" w="sm" len="sm"/>
            <a:tailEnd type="none" w="sm" len="sm"/>
          </a:ln>
        </p:spPr>
      </p:sp>
      <p:sp>
        <p:nvSpPr>
          <p:cNvPr id="43" name="TextBox 16">
            <a:extLst>
              <a:ext uri="{FF2B5EF4-FFF2-40B4-BE49-F238E27FC236}">
                <a16:creationId xmlns:a16="http://schemas.microsoft.com/office/drawing/2014/main" id="{313C9903-3A04-7909-91E1-710EE066582C}"/>
              </a:ext>
            </a:extLst>
          </p:cNvPr>
          <p:cNvSpPr txBox="1"/>
          <p:nvPr/>
        </p:nvSpPr>
        <p:spPr>
          <a:xfrm>
            <a:off x="7043696" y="4654454"/>
            <a:ext cx="2754671" cy="346633"/>
          </a:xfrm>
          <a:prstGeom prst="rect">
            <a:avLst/>
          </a:prstGeom>
        </p:spPr>
        <p:txBody>
          <a:bodyPr wrap="square" lIns="0" tIns="0" rIns="0" bIns="0" rtlCol="0" anchor="t">
            <a:spAutoFit/>
          </a:bodyPr>
          <a:lstStyle/>
          <a:p>
            <a:pPr algn="ctr">
              <a:lnSpc>
                <a:spcPts val="2939"/>
              </a:lnSpc>
            </a:pPr>
            <a:r>
              <a:rPr lang="en-US" sz="2000" dirty="0">
                <a:solidFill>
                  <a:srgbClr val="FFFFFF"/>
                </a:solidFill>
                <a:latin typeface="Neutraface Text"/>
              </a:rPr>
              <a:t>Family Members</a:t>
            </a:r>
          </a:p>
        </p:txBody>
      </p:sp>
      <p:pic>
        <p:nvPicPr>
          <p:cNvPr id="44" name="Picture 44">
            <a:extLst>
              <a:ext uri="{FF2B5EF4-FFF2-40B4-BE49-F238E27FC236}">
                <a16:creationId xmlns:a16="http://schemas.microsoft.com/office/drawing/2014/main" id="{7E534D0E-714B-0CC0-2E8E-893BA3DB2E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41407" y="5033750"/>
            <a:ext cx="276213" cy="627757"/>
          </a:xfrm>
          <a:prstGeom prst="rect">
            <a:avLst/>
          </a:prstGeom>
        </p:spPr>
      </p:pic>
      <p:pic>
        <p:nvPicPr>
          <p:cNvPr id="45" name="Picture 44">
            <a:extLst>
              <a:ext uri="{FF2B5EF4-FFF2-40B4-BE49-F238E27FC236}">
                <a16:creationId xmlns:a16="http://schemas.microsoft.com/office/drawing/2014/main" id="{B94773B0-A976-7AD3-2234-7242D04F7B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72420" y="5038412"/>
            <a:ext cx="276213" cy="627757"/>
          </a:xfrm>
          <a:prstGeom prst="rect">
            <a:avLst/>
          </a:prstGeom>
        </p:spPr>
      </p:pic>
      <p:pic>
        <p:nvPicPr>
          <p:cNvPr id="46" name="Picture 44">
            <a:extLst>
              <a:ext uri="{FF2B5EF4-FFF2-40B4-BE49-F238E27FC236}">
                <a16:creationId xmlns:a16="http://schemas.microsoft.com/office/drawing/2014/main" id="{E0FA6D95-27EF-1A0E-B309-933459ED9C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4540" y="5018139"/>
            <a:ext cx="276213" cy="627757"/>
          </a:xfrm>
          <a:prstGeom prst="rect">
            <a:avLst/>
          </a:prstGeom>
        </p:spPr>
      </p:pic>
      <p:pic>
        <p:nvPicPr>
          <p:cNvPr id="47" name="Picture 44">
            <a:extLst>
              <a:ext uri="{FF2B5EF4-FFF2-40B4-BE49-F238E27FC236}">
                <a16:creationId xmlns:a16="http://schemas.microsoft.com/office/drawing/2014/main" id="{A37695F6-32CA-8DE6-685B-EED6A02B2C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7026" y="5033377"/>
            <a:ext cx="276213" cy="627757"/>
          </a:xfrm>
          <a:prstGeom prst="rect">
            <a:avLst/>
          </a:prstGeom>
        </p:spPr>
      </p:pic>
      <p:pic>
        <p:nvPicPr>
          <p:cNvPr id="48" name="Picture 44">
            <a:extLst>
              <a:ext uri="{FF2B5EF4-FFF2-40B4-BE49-F238E27FC236}">
                <a16:creationId xmlns:a16="http://schemas.microsoft.com/office/drawing/2014/main" id="{BC204859-C121-1C20-05BA-A76A957D3F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71124" y="5038411"/>
            <a:ext cx="276213" cy="627757"/>
          </a:xfrm>
          <a:prstGeom prst="rect">
            <a:avLst/>
          </a:prstGeom>
        </p:spPr>
      </p:pic>
      <p:pic>
        <p:nvPicPr>
          <p:cNvPr id="49" name="Picture 44">
            <a:extLst>
              <a:ext uri="{FF2B5EF4-FFF2-40B4-BE49-F238E27FC236}">
                <a16:creationId xmlns:a16="http://schemas.microsoft.com/office/drawing/2014/main" id="{6910F83E-E0D2-653B-49E1-AD4848FF53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10848" y="5018139"/>
            <a:ext cx="276213" cy="627757"/>
          </a:xfrm>
          <a:prstGeom prst="rect">
            <a:avLst/>
          </a:prstGeom>
        </p:spPr>
      </p:pic>
      <p:pic>
        <p:nvPicPr>
          <p:cNvPr id="50" name="Picture 44">
            <a:extLst>
              <a:ext uri="{FF2B5EF4-FFF2-40B4-BE49-F238E27FC236}">
                <a16:creationId xmlns:a16="http://schemas.microsoft.com/office/drawing/2014/main" id="{F72BCB4B-20C8-4453-72DD-90CA697A7A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14946" y="5018139"/>
            <a:ext cx="276213" cy="627757"/>
          </a:xfrm>
          <a:prstGeom prst="rect">
            <a:avLst/>
          </a:prstGeom>
        </p:spPr>
      </p:pic>
      <p:pic>
        <p:nvPicPr>
          <p:cNvPr id="51" name="Picture 44">
            <a:extLst>
              <a:ext uri="{FF2B5EF4-FFF2-40B4-BE49-F238E27FC236}">
                <a16:creationId xmlns:a16="http://schemas.microsoft.com/office/drawing/2014/main" id="{328AFB40-0218-ADBE-DD41-BFC6669A1F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8768" y="4995733"/>
            <a:ext cx="276213" cy="627757"/>
          </a:xfrm>
          <a:prstGeom prst="rect">
            <a:avLst/>
          </a:prstGeom>
        </p:spPr>
      </p:pic>
      <p:pic>
        <p:nvPicPr>
          <p:cNvPr id="52" name="Picture 44">
            <a:extLst>
              <a:ext uri="{FF2B5EF4-FFF2-40B4-BE49-F238E27FC236}">
                <a16:creationId xmlns:a16="http://schemas.microsoft.com/office/drawing/2014/main" id="{F0A33AF0-D640-1718-BE9D-AE73F10B21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7384" y="5790784"/>
            <a:ext cx="276213" cy="627757"/>
          </a:xfrm>
          <a:prstGeom prst="rect">
            <a:avLst/>
          </a:prstGeom>
        </p:spPr>
      </p:pic>
      <p:pic>
        <p:nvPicPr>
          <p:cNvPr id="53" name="Picture 44">
            <a:extLst>
              <a:ext uri="{FF2B5EF4-FFF2-40B4-BE49-F238E27FC236}">
                <a16:creationId xmlns:a16="http://schemas.microsoft.com/office/drawing/2014/main" id="{05B686D8-2A4E-2837-1ECA-92BB26215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29384" y="5790784"/>
            <a:ext cx="276213" cy="627757"/>
          </a:xfrm>
          <a:prstGeom prst="rect">
            <a:avLst/>
          </a:prstGeom>
        </p:spPr>
      </p:pic>
      <p:pic>
        <p:nvPicPr>
          <p:cNvPr id="54" name="Picture 44">
            <a:extLst>
              <a:ext uri="{FF2B5EF4-FFF2-40B4-BE49-F238E27FC236}">
                <a16:creationId xmlns:a16="http://schemas.microsoft.com/office/drawing/2014/main" id="{89161F4C-9EB1-D3E7-F2E7-0236E4C80B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57848" y="5766066"/>
            <a:ext cx="276213" cy="627757"/>
          </a:xfrm>
          <a:prstGeom prst="rect">
            <a:avLst/>
          </a:prstGeom>
        </p:spPr>
      </p:pic>
      <p:pic>
        <p:nvPicPr>
          <p:cNvPr id="60" name="Picture 44">
            <a:extLst>
              <a:ext uri="{FF2B5EF4-FFF2-40B4-BE49-F238E27FC236}">
                <a16:creationId xmlns:a16="http://schemas.microsoft.com/office/drawing/2014/main" id="{EAA1A026-946B-1C77-E0F2-CD1D7F0A6B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0753" y="5778625"/>
            <a:ext cx="276213" cy="627757"/>
          </a:xfrm>
          <a:prstGeom prst="rect">
            <a:avLst/>
          </a:prstGeom>
        </p:spPr>
      </p:pic>
      <p:pic>
        <p:nvPicPr>
          <p:cNvPr id="61" name="Picture 44">
            <a:extLst>
              <a:ext uri="{FF2B5EF4-FFF2-40B4-BE49-F238E27FC236}">
                <a16:creationId xmlns:a16="http://schemas.microsoft.com/office/drawing/2014/main" id="{CE825A55-5579-5317-ED62-8F6EB89C1C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54366" y="5778625"/>
            <a:ext cx="276213" cy="627757"/>
          </a:xfrm>
          <a:prstGeom prst="rect">
            <a:avLst/>
          </a:prstGeom>
        </p:spPr>
      </p:pic>
      <p:pic>
        <p:nvPicPr>
          <p:cNvPr id="62" name="Picture 44">
            <a:extLst>
              <a:ext uri="{FF2B5EF4-FFF2-40B4-BE49-F238E27FC236}">
                <a16:creationId xmlns:a16="http://schemas.microsoft.com/office/drawing/2014/main" id="{547ECC87-0ACE-8B85-81FE-0DC89AA41A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01164" y="5778625"/>
            <a:ext cx="276213" cy="627757"/>
          </a:xfrm>
          <a:prstGeom prst="rect">
            <a:avLst/>
          </a:prstGeom>
        </p:spPr>
      </p:pic>
      <p:pic>
        <p:nvPicPr>
          <p:cNvPr id="63" name="Picture 44">
            <a:extLst>
              <a:ext uri="{FF2B5EF4-FFF2-40B4-BE49-F238E27FC236}">
                <a16:creationId xmlns:a16="http://schemas.microsoft.com/office/drawing/2014/main" id="{4B2BF3D0-2A3A-AF26-4B72-FCF7DCDE04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01385" y="5777794"/>
            <a:ext cx="276213" cy="627757"/>
          </a:xfrm>
          <a:prstGeom prst="rect">
            <a:avLst/>
          </a:prstGeom>
        </p:spPr>
      </p:pic>
      <p:pic>
        <p:nvPicPr>
          <p:cNvPr id="21" name="Picture 8">
            <a:extLst>
              <a:ext uri="{FF2B5EF4-FFF2-40B4-BE49-F238E27FC236}">
                <a16:creationId xmlns:a16="http://schemas.microsoft.com/office/drawing/2014/main" id="{FC9DA089-4B9E-B1F6-A2B4-29177F45D2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56856" y="2463800"/>
            <a:ext cx="489059" cy="1111499"/>
          </a:xfrm>
          <a:prstGeom prst="rect">
            <a:avLst/>
          </a:prstGeom>
        </p:spPr>
      </p:pic>
      <p:pic>
        <p:nvPicPr>
          <p:cNvPr id="22" name="Picture 8">
            <a:extLst>
              <a:ext uri="{FF2B5EF4-FFF2-40B4-BE49-F238E27FC236}">
                <a16:creationId xmlns:a16="http://schemas.microsoft.com/office/drawing/2014/main" id="{746A161A-6D3C-CB20-A443-407A3BB4E9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84872" y="2468330"/>
            <a:ext cx="489059" cy="1111499"/>
          </a:xfrm>
          <a:prstGeom prst="rect">
            <a:avLst/>
          </a:prstGeom>
        </p:spPr>
      </p:pic>
      <p:pic>
        <p:nvPicPr>
          <p:cNvPr id="28" name="Picture 8">
            <a:extLst>
              <a:ext uri="{FF2B5EF4-FFF2-40B4-BE49-F238E27FC236}">
                <a16:creationId xmlns:a16="http://schemas.microsoft.com/office/drawing/2014/main" id="{6C98F106-C1AC-3937-5B71-683BA83807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22268" y="2486151"/>
            <a:ext cx="489059" cy="1111499"/>
          </a:xfrm>
          <a:prstGeom prst="rect">
            <a:avLst/>
          </a:prstGeom>
        </p:spPr>
      </p:pic>
      <p:pic>
        <p:nvPicPr>
          <p:cNvPr id="39" name="Picture 8">
            <a:extLst>
              <a:ext uri="{FF2B5EF4-FFF2-40B4-BE49-F238E27FC236}">
                <a16:creationId xmlns:a16="http://schemas.microsoft.com/office/drawing/2014/main" id="{90DFD3FF-0272-1678-C4D3-2ED2410833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89005" y="2496493"/>
            <a:ext cx="489059" cy="1111499"/>
          </a:xfrm>
          <a:prstGeom prst="rect">
            <a:avLst/>
          </a:prstGeom>
        </p:spPr>
      </p:pic>
      <p:sp>
        <p:nvSpPr>
          <p:cNvPr id="41" name="TextBox 15">
            <a:extLst>
              <a:ext uri="{FF2B5EF4-FFF2-40B4-BE49-F238E27FC236}">
                <a16:creationId xmlns:a16="http://schemas.microsoft.com/office/drawing/2014/main" id="{FABDAD0B-3586-305D-48BA-8A3A582673B1}"/>
              </a:ext>
            </a:extLst>
          </p:cNvPr>
          <p:cNvSpPr txBox="1"/>
          <p:nvPr/>
        </p:nvSpPr>
        <p:spPr>
          <a:xfrm>
            <a:off x="259258" y="4316484"/>
            <a:ext cx="903883"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Wife</a:t>
            </a:r>
          </a:p>
        </p:txBody>
      </p:sp>
      <p:sp>
        <p:nvSpPr>
          <p:cNvPr id="42" name="TextBox 15">
            <a:extLst>
              <a:ext uri="{FF2B5EF4-FFF2-40B4-BE49-F238E27FC236}">
                <a16:creationId xmlns:a16="http://schemas.microsoft.com/office/drawing/2014/main" id="{8A28B09F-6C06-EE30-AAB1-3A4A80FB29B1}"/>
              </a:ext>
            </a:extLst>
          </p:cNvPr>
          <p:cNvSpPr txBox="1"/>
          <p:nvPr/>
        </p:nvSpPr>
        <p:spPr>
          <a:xfrm>
            <a:off x="2163325" y="4330611"/>
            <a:ext cx="1397639" cy="346633"/>
          </a:xfrm>
          <a:prstGeom prst="rect">
            <a:avLst/>
          </a:prstGeom>
        </p:spPr>
        <p:txBody>
          <a:bodyPr wrap="square" lIns="0" tIns="0" rIns="0" bIns="0" rtlCol="0" anchor="t">
            <a:spAutoFit/>
          </a:bodyPr>
          <a:lstStyle/>
          <a:p>
            <a:pPr algn="ctr">
              <a:lnSpc>
                <a:spcPts val="2939"/>
              </a:lnSpc>
            </a:pPr>
            <a:r>
              <a:rPr lang="en-US" sz="2000" dirty="0">
                <a:solidFill>
                  <a:srgbClr val="FFFFFF"/>
                </a:solidFill>
                <a:latin typeface="Neutraface Text"/>
              </a:rPr>
              <a:t>Colleagues</a:t>
            </a:r>
          </a:p>
        </p:txBody>
      </p:sp>
      <p:pic>
        <p:nvPicPr>
          <p:cNvPr id="55" name="Picture 6">
            <a:extLst>
              <a:ext uri="{FF2B5EF4-FFF2-40B4-BE49-F238E27FC236}">
                <a16:creationId xmlns:a16="http://schemas.microsoft.com/office/drawing/2014/main" id="{AE1B3ECD-789A-4B17-A932-CC0E2E8262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6671" y="4767407"/>
            <a:ext cx="489059" cy="1111499"/>
          </a:xfrm>
          <a:prstGeom prst="rect">
            <a:avLst/>
          </a:prstGeom>
        </p:spPr>
      </p:pic>
      <p:pic>
        <p:nvPicPr>
          <p:cNvPr id="56" name="Picture 6">
            <a:extLst>
              <a:ext uri="{FF2B5EF4-FFF2-40B4-BE49-F238E27FC236}">
                <a16:creationId xmlns:a16="http://schemas.microsoft.com/office/drawing/2014/main" id="{68E18754-029F-A5E1-5075-8114A2CBE7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93167" y="4742147"/>
            <a:ext cx="489059" cy="1111499"/>
          </a:xfrm>
          <a:prstGeom prst="rect">
            <a:avLst/>
          </a:prstGeom>
        </p:spPr>
      </p:pic>
      <p:pic>
        <p:nvPicPr>
          <p:cNvPr id="57" name="Picture 6">
            <a:extLst>
              <a:ext uri="{FF2B5EF4-FFF2-40B4-BE49-F238E27FC236}">
                <a16:creationId xmlns:a16="http://schemas.microsoft.com/office/drawing/2014/main" id="{896C2495-616D-90CA-C62F-81D42ED3C1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6401" y="4753862"/>
            <a:ext cx="489059" cy="1111499"/>
          </a:xfrm>
          <a:prstGeom prst="rect">
            <a:avLst/>
          </a:prstGeom>
        </p:spPr>
      </p:pic>
      <p:pic>
        <p:nvPicPr>
          <p:cNvPr id="58" name="Picture 6">
            <a:extLst>
              <a:ext uri="{FF2B5EF4-FFF2-40B4-BE49-F238E27FC236}">
                <a16:creationId xmlns:a16="http://schemas.microsoft.com/office/drawing/2014/main" id="{C01388C6-1E07-0863-619A-EC146CC345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90261" y="4776268"/>
            <a:ext cx="489059" cy="1111499"/>
          </a:xfrm>
          <a:prstGeom prst="rect">
            <a:avLst/>
          </a:prstGeom>
        </p:spPr>
      </p:pic>
      <p:pic>
        <p:nvPicPr>
          <p:cNvPr id="59" name="Picture 6">
            <a:extLst>
              <a:ext uri="{FF2B5EF4-FFF2-40B4-BE49-F238E27FC236}">
                <a16:creationId xmlns:a16="http://schemas.microsoft.com/office/drawing/2014/main" id="{91C38F05-0BD8-EEDC-8F9C-969E8E7135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47489" y="4791506"/>
            <a:ext cx="489059" cy="1111499"/>
          </a:xfrm>
          <a:prstGeom prst="rect">
            <a:avLst/>
          </a:prstGeom>
        </p:spPr>
      </p:pic>
      <p:pic>
        <p:nvPicPr>
          <p:cNvPr id="64" name="Picture 6">
            <a:extLst>
              <a:ext uri="{FF2B5EF4-FFF2-40B4-BE49-F238E27FC236}">
                <a16:creationId xmlns:a16="http://schemas.microsoft.com/office/drawing/2014/main" id="{F8521CBF-C298-9E83-D657-498C8057D6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08835" y="4753862"/>
            <a:ext cx="489059" cy="1111499"/>
          </a:xfrm>
          <a:prstGeom prst="rect">
            <a:avLst/>
          </a:prstGeom>
        </p:spPr>
      </p:pic>
    </p:spTree>
    <p:extLst>
      <p:ext uri="{BB962C8B-B14F-4D97-AF65-F5344CB8AC3E}">
        <p14:creationId xmlns:p14="http://schemas.microsoft.com/office/powerpoint/2010/main" val="3474855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387049" y="642520"/>
            <a:ext cx="645663" cy="396262"/>
          </a:xfrm>
          <a:prstGeom prst="rect">
            <a:avLst/>
          </a:prstGeom>
        </p:spPr>
        <p:txBody>
          <a:bodyPr lIns="0" tIns="0" rIns="0" bIns="0" rtlCol="0" anchor="t">
            <a:spAutoFit/>
          </a:bodyPr>
          <a:lstStyle/>
          <a:p>
            <a:pPr algn="ctr">
              <a:lnSpc>
                <a:spcPts val="3260"/>
              </a:lnSpc>
            </a:pPr>
            <a:r>
              <a:rPr lang="en-US" sz="2329">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7711" y="1127108"/>
            <a:ext cx="542355" cy="1232625"/>
          </a:xfrm>
          <a:prstGeom prst="rect">
            <a:avLst/>
          </a:prstGeom>
        </p:spPr>
      </p:pic>
      <p:sp>
        <p:nvSpPr>
          <p:cNvPr id="4" name="AutoShape 4"/>
          <p:cNvSpPr/>
          <p:nvPr/>
        </p:nvSpPr>
        <p:spPr>
          <a:xfrm>
            <a:off x="2125727" y="1723586"/>
            <a:ext cx="4096063" cy="0"/>
          </a:xfrm>
          <a:prstGeom prst="line">
            <a:avLst/>
          </a:prstGeom>
          <a:ln w="76200" cap="flat">
            <a:solidFill>
              <a:srgbClr val="FFFFFF"/>
            </a:solidFill>
            <a:prstDash val="solid"/>
            <a:headEnd type="none" w="sm" len="sm"/>
            <a:tailEnd type="none" w="sm" len="sm"/>
          </a:ln>
        </p:spPr>
      </p:sp>
      <p:sp>
        <p:nvSpPr>
          <p:cNvPr id="6" name="AutoShape 6"/>
          <p:cNvSpPr/>
          <p:nvPr/>
        </p:nvSpPr>
        <p:spPr>
          <a:xfrm rot="5400000">
            <a:off x="1857238" y="2031742"/>
            <a:ext cx="576645" cy="0"/>
          </a:xfrm>
          <a:prstGeom prst="line">
            <a:avLst/>
          </a:prstGeom>
          <a:ln w="76200" cap="flat">
            <a:solidFill>
              <a:srgbClr val="FFFFFF"/>
            </a:solidFill>
            <a:prstDash val="solid"/>
            <a:headEnd type="none" w="sm" len="sm"/>
            <a:tailEnd type="none" w="sm" len="sm"/>
          </a:ln>
        </p:spPr>
      </p:sp>
      <p:sp>
        <p:nvSpPr>
          <p:cNvPr id="7" name="AutoShape 7"/>
          <p:cNvSpPr/>
          <p:nvPr/>
        </p:nvSpPr>
        <p:spPr>
          <a:xfrm rot="5400000">
            <a:off x="4951217" y="1992075"/>
            <a:ext cx="576645" cy="0"/>
          </a:xfrm>
          <a:prstGeom prst="line">
            <a:avLst/>
          </a:prstGeom>
          <a:ln w="76200" cap="flat">
            <a:solidFill>
              <a:srgbClr val="FFFFFF"/>
            </a:solidFill>
            <a:prstDash val="solid"/>
            <a:headEnd type="none" w="sm" len="sm"/>
            <a:tailEnd type="none" w="sm" len="sm"/>
          </a:ln>
        </p:spPr>
      </p:sp>
      <p:sp>
        <p:nvSpPr>
          <p:cNvPr id="8" name="TextBox 8"/>
          <p:cNvSpPr txBox="1"/>
          <p:nvPr/>
        </p:nvSpPr>
        <p:spPr>
          <a:xfrm>
            <a:off x="1115119" y="2328766"/>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p:txBody>
      </p:sp>
      <p:sp>
        <p:nvSpPr>
          <p:cNvPr id="9" name="TextBox 9"/>
          <p:cNvSpPr txBox="1"/>
          <p:nvPr/>
        </p:nvSpPr>
        <p:spPr>
          <a:xfrm>
            <a:off x="4263712" y="2328766"/>
            <a:ext cx="1951654" cy="2089033"/>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TAIF -</a:t>
            </a:r>
          </a:p>
          <a:p>
            <a:pPr algn="ctr">
              <a:lnSpc>
                <a:spcPts val="3260"/>
              </a:lnSpc>
            </a:pPr>
            <a:r>
              <a:rPr lang="en-US" sz="2329" dirty="0">
                <a:solidFill>
                  <a:srgbClr val="FFFFFF"/>
                </a:solidFill>
                <a:latin typeface="Neutraface Text"/>
              </a:rPr>
              <a:t>Media</a:t>
            </a:r>
          </a:p>
          <a:p>
            <a:pPr algn="ctr">
              <a:lnSpc>
                <a:spcPts val="3260"/>
              </a:lnSpc>
            </a:pPr>
            <a:r>
              <a:rPr lang="en-US" sz="2329" dirty="0">
                <a:solidFill>
                  <a:srgbClr val="FFFFFF"/>
                </a:solidFill>
                <a:latin typeface="Neutraface Text"/>
              </a:rPr>
              <a:t>Chat Room</a:t>
            </a:r>
          </a:p>
          <a:p>
            <a:pPr algn="ctr">
              <a:lnSpc>
                <a:spcPts val="3260"/>
              </a:lnSpc>
            </a:pPr>
            <a:r>
              <a:rPr lang="en-US" sz="2329" dirty="0">
                <a:solidFill>
                  <a:srgbClr val="FFFFFF"/>
                </a:solidFill>
                <a:latin typeface="Neutraface Text"/>
              </a:rPr>
              <a:t>(7000)</a:t>
            </a:r>
          </a:p>
          <a:p>
            <a:pPr algn="ctr">
              <a:lnSpc>
                <a:spcPts val="3260"/>
              </a:lnSpc>
            </a:pPr>
            <a:endParaRPr lang="en-US" sz="2329" dirty="0">
              <a:solidFill>
                <a:srgbClr val="FFFFFF"/>
              </a:solidFill>
              <a:latin typeface="Neutraface Text"/>
            </a:endParaRPr>
          </a:p>
        </p:txBody>
      </p:sp>
      <p:sp>
        <p:nvSpPr>
          <p:cNvPr id="31" name="TextBox 8">
            <a:extLst>
              <a:ext uri="{FF2B5EF4-FFF2-40B4-BE49-F238E27FC236}">
                <a16:creationId xmlns:a16="http://schemas.microsoft.com/office/drawing/2014/main" id="{2020FDB4-535C-6139-E58E-8080430B4C3B}"/>
              </a:ext>
            </a:extLst>
          </p:cNvPr>
          <p:cNvSpPr txBox="1"/>
          <p:nvPr/>
        </p:nvSpPr>
        <p:spPr>
          <a:xfrm>
            <a:off x="1115119" y="4191000"/>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Colleagues</a:t>
            </a:r>
          </a:p>
        </p:txBody>
      </p:sp>
      <p:sp>
        <p:nvSpPr>
          <p:cNvPr id="32" name="TextBox 8">
            <a:extLst>
              <a:ext uri="{FF2B5EF4-FFF2-40B4-BE49-F238E27FC236}">
                <a16:creationId xmlns:a16="http://schemas.microsoft.com/office/drawing/2014/main" id="{B8FD78EF-C974-A037-B0C6-186229ED01DD}"/>
              </a:ext>
            </a:extLst>
          </p:cNvPr>
          <p:cNvSpPr txBox="1"/>
          <p:nvPr/>
        </p:nvSpPr>
        <p:spPr>
          <a:xfrm>
            <a:off x="1115119" y="333911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25</a:t>
            </a:r>
          </a:p>
        </p:txBody>
      </p:sp>
      <p:sp>
        <p:nvSpPr>
          <p:cNvPr id="33" name="TextBox 8">
            <a:extLst>
              <a:ext uri="{FF2B5EF4-FFF2-40B4-BE49-F238E27FC236}">
                <a16:creationId xmlns:a16="http://schemas.microsoft.com/office/drawing/2014/main" id="{44125F5B-A119-1748-2DB0-B02D55CB0F5B}"/>
              </a:ext>
            </a:extLst>
          </p:cNvPr>
          <p:cNvSpPr txBox="1"/>
          <p:nvPr/>
        </p:nvSpPr>
        <p:spPr>
          <a:xfrm>
            <a:off x="1103167" y="4887924"/>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5</a:t>
            </a:r>
          </a:p>
        </p:txBody>
      </p:sp>
      <p:sp>
        <p:nvSpPr>
          <p:cNvPr id="11" name="TextBox 8">
            <a:extLst>
              <a:ext uri="{FF2B5EF4-FFF2-40B4-BE49-F238E27FC236}">
                <a16:creationId xmlns:a16="http://schemas.microsoft.com/office/drawing/2014/main" id="{DDE118C3-3D56-B46A-84FE-DA701257AE47}"/>
              </a:ext>
            </a:extLst>
          </p:cNvPr>
          <p:cNvSpPr txBox="1"/>
          <p:nvPr/>
        </p:nvSpPr>
        <p:spPr>
          <a:xfrm>
            <a:off x="1115119" y="2328767"/>
            <a:ext cx="23162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a:p>
            <a:pPr algn="ctr">
              <a:lnSpc>
                <a:spcPts val="3260"/>
              </a:lnSpc>
            </a:pPr>
            <a:r>
              <a:rPr lang="en-US" sz="2329" dirty="0">
                <a:solidFill>
                  <a:srgbClr val="FFFFFF"/>
                </a:solidFill>
                <a:latin typeface="Neutraface Text"/>
              </a:rPr>
              <a:t>JEDDAH</a:t>
            </a:r>
          </a:p>
        </p:txBody>
      </p:sp>
      <p:pic>
        <p:nvPicPr>
          <p:cNvPr id="12" name="Picture 8">
            <a:extLst>
              <a:ext uri="{FF2B5EF4-FFF2-40B4-BE49-F238E27FC236}">
                <a16:creationId xmlns:a16="http://schemas.microsoft.com/office/drawing/2014/main" id="{0EE0A738-7204-F7E9-A051-DE90994CA5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5010" y="4047577"/>
            <a:ext cx="489059" cy="111149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387049" y="642520"/>
            <a:ext cx="645663" cy="396262"/>
          </a:xfrm>
          <a:prstGeom prst="rect">
            <a:avLst/>
          </a:prstGeom>
        </p:spPr>
        <p:txBody>
          <a:bodyPr lIns="0" tIns="0" rIns="0" bIns="0" rtlCol="0" anchor="t">
            <a:spAutoFit/>
          </a:bodyPr>
          <a:lstStyle/>
          <a:p>
            <a:pPr algn="ctr">
              <a:lnSpc>
                <a:spcPts val="3260"/>
              </a:lnSpc>
            </a:pPr>
            <a:r>
              <a:rPr lang="en-US" sz="2329">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7711" y="1127108"/>
            <a:ext cx="542355" cy="1232625"/>
          </a:xfrm>
          <a:prstGeom prst="rect">
            <a:avLst/>
          </a:prstGeom>
        </p:spPr>
      </p:pic>
      <p:sp>
        <p:nvSpPr>
          <p:cNvPr id="4" name="AutoShape 4"/>
          <p:cNvSpPr/>
          <p:nvPr/>
        </p:nvSpPr>
        <p:spPr>
          <a:xfrm>
            <a:off x="2145561" y="1743419"/>
            <a:ext cx="4096063" cy="0"/>
          </a:xfrm>
          <a:prstGeom prst="line">
            <a:avLst/>
          </a:prstGeom>
          <a:ln w="76200" cap="flat">
            <a:solidFill>
              <a:srgbClr val="FFFFFF"/>
            </a:solidFill>
            <a:prstDash val="solid"/>
            <a:headEnd type="none" w="sm" len="sm"/>
            <a:tailEnd type="none" w="sm" len="sm"/>
          </a:ln>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68362" y="2899895"/>
            <a:ext cx="542355" cy="1232625"/>
          </a:xfrm>
          <a:prstGeom prst="rect">
            <a:avLst/>
          </a:prstGeom>
        </p:spPr>
      </p:pic>
      <p:sp>
        <p:nvSpPr>
          <p:cNvPr id="6" name="AutoShape 6"/>
          <p:cNvSpPr/>
          <p:nvPr/>
        </p:nvSpPr>
        <p:spPr>
          <a:xfrm rot="5400000">
            <a:off x="1857238" y="2031742"/>
            <a:ext cx="576645" cy="0"/>
          </a:xfrm>
          <a:prstGeom prst="line">
            <a:avLst/>
          </a:prstGeom>
          <a:ln w="76200" cap="flat">
            <a:solidFill>
              <a:srgbClr val="FFFFFF"/>
            </a:solidFill>
            <a:prstDash val="solid"/>
            <a:headEnd type="none" w="sm" len="sm"/>
            <a:tailEnd type="none" w="sm" len="sm"/>
          </a:ln>
        </p:spPr>
      </p:sp>
      <p:sp>
        <p:nvSpPr>
          <p:cNvPr id="7" name="AutoShape 7"/>
          <p:cNvSpPr/>
          <p:nvPr/>
        </p:nvSpPr>
        <p:spPr>
          <a:xfrm rot="5400000">
            <a:off x="4949139" y="4561624"/>
            <a:ext cx="529471" cy="0"/>
          </a:xfrm>
          <a:prstGeom prst="line">
            <a:avLst/>
          </a:prstGeom>
          <a:ln w="76200" cap="flat">
            <a:solidFill>
              <a:srgbClr val="FFFFFF"/>
            </a:solidFill>
            <a:prstDash val="solid"/>
            <a:headEnd type="none" w="sm" len="sm"/>
            <a:tailEnd type="none" w="sm" len="sm"/>
          </a:ln>
        </p:spPr>
      </p:sp>
      <p:sp>
        <p:nvSpPr>
          <p:cNvPr id="8" name="TextBox 8"/>
          <p:cNvSpPr txBox="1"/>
          <p:nvPr/>
        </p:nvSpPr>
        <p:spPr>
          <a:xfrm>
            <a:off x="1115119" y="2328767"/>
            <a:ext cx="23162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a:p>
            <a:pPr algn="ctr">
              <a:lnSpc>
                <a:spcPts val="3260"/>
              </a:lnSpc>
            </a:pPr>
            <a:r>
              <a:rPr lang="en-US" sz="2329" dirty="0">
                <a:solidFill>
                  <a:srgbClr val="FFFFFF"/>
                </a:solidFill>
                <a:latin typeface="Neutraface Text"/>
              </a:rPr>
              <a:t>JEDDAH</a:t>
            </a:r>
          </a:p>
        </p:txBody>
      </p:sp>
      <p:sp>
        <p:nvSpPr>
          <p:cNvPr id="9" name="TextBox 9"/>
          <p:cNvSpPr txBox="1"/>
          <p:nvPr/>
        </p:nvSpPr>
        <p:spPr>
          <a:xfrm>
            <a:off x="4536056" y="2328767"/>
            <a:ext cx="1406969" cy="819455"/>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TAIF</a:t>
            </a:r>
          </a:p>
          <a:p>
            <a:pPr algn="ctr">
              <a:lnSpc>
                <a:spcPts val="3260"/>
              </a:lnSpc>
            </a:pPr>
            <a:endParaRPr lang="en-US" sz="2329" dirty="0">
              <a:solidFill>
                <a:srgbClr val="FFFFFF"/>
              </a:solidFill>
              <a:latin typeface="Neutraface Text"/>
            </a:endParaRPr>
          </a:p>
        </p:txBody>
      </p:sp>
      <p:sp>
        <p:nvSpPr>
          <p:cNvPr id="31" name="TextBox 8">
            <a:extLst>
              <a:ext uri="{FF2B5EF4-FFF2-40B4-BE49-F238E27FC236}">
                <a16:creationId xmlns:a16="http://schemas.microsoft.com/office/drawing/2014/main" id="{2020FDB4-535C-6139-E58E-8080430B4C3B}"/>
              </a:ext>
            </a:extLst>
          </p:cNvPr>
          <p:cNvSpPr txBox="1"/>
          <p:nvPr/>
        </p:nvSpPr>
        <p:spPr>
          <a:xfrm>
            <a:off x="1115119" y="4191000"/>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Colleagues</a:t>
            </a:r>
          </a:p>
        </p:txBody>
      </p:sp>
      <p:sp>
        <p:nvSpPr>
          <p:cNvPr id="32" name="TextBox 8">
            <a:extLst>
              <a:ext uri="{FF2B5EF4-FFF2-40B4-BE49-F238E27FC236}">
                <a16:creationId xmlns:a16="http://schemas.microsoft.com/office/drawing/2014/main" id="{B8FD78EF-C974-A037-B0C6-186229ED01DD}"/>
              </a:ext>
            </a:extLst>
          </p:cNvPr>
          <p:cNvSpPr txBox="1"/>
          <p:nvPr/>
        </p:nvSpPr>
        <p:spPr>
          <a:xfrm>
            <a:off x="1115119" y="333911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25</a:t>
            </a:r>
          </a:p>
        </p:txBody>
      </p:sp>
      <p:sp>
        <p:nvSpPr>
          <p:cNvPr id="33" name="TextBox 8">
            <a:extLst>
              <a:ext uri="{FF2B5EF4-FFF2-40B4-BE49-F238E27FC236}">
                <a16:creationId xmlns:a16="http://schemas.microsoft.com/office/drawing/2014/main" id="{44125F5B-A119-1748-2DB0-B02D55CB0F5B}"/>
              </a:ext>
            </a:extLst>
          </p:cNvPr>
          <p:cNvSpPr txBox="1"/>
          <p:nvPr/>
        </p:nvSpPr>
        <p:spPr>
          <a:xfrm>
            <a:off x="1103167" y="4887924"/>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5</a:t>
            </a:r>
          </a:p>
        </p:txBody>
      </p:sp>
      <p:sp>
        <p:nvSpPr>
          <p:cNvPr id="13" name="AutoShape 4">
            <a:extLst>
              <a:ext uri="{FF2B5EF4-FFF2-40B4-BE49-F238E27FC236}">
                <a16:creationId xmlns:a16="http://schemas.microsoft.com/office/drawing/2014/main" id="{6F241D9E-F638-43CB-A686-64D5FE5626B8}"/>
              </a:ext>
            </a:extLst>
          </p:cNvPr>
          <p:cNvSpPr/>
          <p:nvPr/>
        </p:nvSpPr>
        <p:spPr>
          <a:xfrm>
            <a:off x="4419600" y="4826359"/>
            <a:ext cx="1523425" cy="0"/>
          </a:xfrm>
          <a:prstGeom prst="line">
            <a:avLst/>
          </a:prstGeom>
          <a:ln w="76200" cap="flat">
            <a:solidFill>
              <a:srgbClr val="FFFFFF"/>
            </a:solidFill>
            <a:prstDash val="solid"/>
            <a:headEnd type="none" w="sm" len="sm"/>
            <a:tailEnd type="none" w="sm" len="sm"/>
          </a:ln>
        </p:spPr>
      </p:sp>
      <p:sp>
        <p:nvSpPr>
          <p:cNvPr id="16" name="AutoShape 6">
            <a:extLst>
              <a:ext uri="{FF2B5EF4-FFF2-40B4-BE49-F238E27FC236}">
                <a16:creationId xmlns:a16="http://schemas.microsoft.com/office/drawing/2014/main" id="{242795F3-20F9-F935-773D-D163221A7163}"/>
              </a:ext>
            </a:extLst>
          </p:cNvPr>
          <p:cNvSpPr/>
          <p:nvPr/>
        </p:nvSpPr>
        <p:spPr>
          <a:xfrm rot="5400000">
            <a:off x="4925552" y="2036093"/>
            <a:ext cx="576645" cy="0"/>
          </a:xfrm>
          <a:prstGeom prst="line">
            <a:avLst/>
          </a:prstGeom>
          <a:ln w="76200" cap="flat">
            <a:solidFill>
              <a:srgbClr val="FFFFFF"/>
            </a:solidFill>
            <a:prstDash val="solid"/>
            <a:headEnd type="none" w="sm" len="sm"/>
            <a:tailEnd type="none" w="sm" len="sm"/>
          </a:ln>
        </p:spPr>
      </p:sp>
      <p:pic>
        <p:nvPicPr>
          <p:cNvPr id="10" name="Picture 8">
            <a:extLst>
              <a:ext uri="{FF2B5EF4-FFF2-40B4-BE49-F238E27FC236}">
                <a16:creationId xmlns:a16="http://schemas.microsoft.com/office/drawing/2014/main" id="{2D60C942-05B6-399C-9FB6-C0FE3A7CF5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5070" y="4964451"/>
            <a:ext cx="489059" cy="1111499"/>
          </a:xfrm>
          <a:prstGeom prst="rect">
            <a:avLst/>
          </a:prstGeom>
        </p:spPr>
      </p:pic>
      <p:pic>
        <p:nvPicPr>
          <p:cNvPr id="11" name="Picture 8">
            <a:extLst>
              <a:ext uri="{FF2B5EF4-FFF2-40B4-BE49-F238E27FC236}">
                <a16:creationId xmlns:a16="http://schemas.microsoft.com/office/drawing/2014/main" id="{73C90E28-931B-0041-B452-58D1A85F57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98495" y="4964451"/>
            <a:ext cx="489059" cy="1111499"/>
          </a:xfrm>
          <a:prstGeom prst="rect">
            <a:avLst/>
          </a:prstGeom>
        </p:spPr>
      </p:pic>
    </p:spTree>
    <p:extLst>
      <p:ext uri="{BB962C8B-B14F-4D97-AF65-F5344CB8AC3E}">
        <p14:creationId xmlns:p14="http://schemas.microsoft.com/office/powerpoint/2010/main" val="448871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387049" y="642520"/>
            <a:ext cx="645663" cy="396262"/>
          </a:xfrm>
          <a:prstGeom prst="rect">
            <a:avLst/>
          </a:prstGeom>
        </p:spPr>
        <p:txBody>
          <a:bodyPr lIns="0" tIns="0" rIns="0" bIns="0" rtlCol="0" anchor="t">
            <a:spAutoFit/>
          </a:bodyPr>
          <a:lstStyle/>
          <a:p>
            <a:pPr algn="ctr">
              <a:lnSpc>
                <a:spcPts val="3260"/>
              </a:lnSpc>
            </a:pPr>
            <a:r>
              <a:rPr lang="en-US" sz="2329">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7711" y="1127108"/>
            <a:ext cx="542355" cy="1232625"/>
          </a:xfrm>
          <a:prstGeom prst="rect">
            <a:avLst/>
          </a:prstGeom>
        </p:spPr>
      </p:pic>
      <p:sp>
        <p:nvSpPr>
          <p:cNvPr id="4" name="AutoShape 4"/>
          <p:cNvSpPr/>
          <p:nvPr/>
        </p:nvSpPr>
        <p:spPr>
          <a:xfrm>
            <a:off x="2145561" y="1743419"/>
            <a:ext cx="4096063" cy="0"/>
          </a:xfrm>
          <a:prstGeom prst="line">
            <a:avLst/>
          </a:prstGeom>
          <a:ln w="76200" cap="flat">
            <a:solidFill>
              <a:srgbClr val="FFFFFF"/>
            </a:solidFill>
            <a:prstDash val="solid"/>
            <a:headEnd type="none" w="sm" len="sm"/>
            <a:tailEnd type="none" w="sm" len="sm"/>
          </a:ln>
        </p:spPr>
      </p:sp>
      <p:sp>
        <p:nvSpPr>
          <p:cNvPr id="6" name="AutoShape 6"/>
          <p:cNvSpPr/>
          <p:nvPr/>
        </p:nvSpPr>
        <p:spPr>
          <a:xfrm rot="5400000">
            <a:off x="1857238" y="2031742"/>
            <a:ext cx="576645" cy="0"/>
          </a:xfrm>
          <a:prstGeom prst="line">
            <a:avLst/>
          </a:prstGeom>
          <a:ln w="76200" cap="flat">
            <a:solidFill>
              <a:srgbClr val="FFFFFF"/>
            </a:solidFill>
            <a:prstDash val="solid"/>
            <a:headEnd type="none" w="sm" len="sm"/>
            <a:tailEnd type="none" w="sm" len="sm"/>
          </a:ln>
        </p:spPr>
      </p:sp>
      <p:sp>
        <p:nvSpPr>
          <p:cNvPr id="8" name="TextBox 8"/>
          <p:cNvSpPr txBox="1"/>
          <p:nvPr/>
        </p:nvSpPr>
        <p:spPr>
          <a:xfrm>
            <a:off x="1115119" y="2328767"/>
            <a:ext cx="23162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a:p>
            <a:pPr algn="ctr">
              <a:lnSpc>
                <a:spcPts val="3260"/>
              </a:lnSpc>
            </a:pPr>
            <a:r>
              <a:rPr lang="en-US" sz="2329" dirty="0">
                <a:solidFill>
                  <a:srgbClr val="FFFFFF"/>
                </a:solidFill>
                <a:latin typeface="Neutraface Text"/>
              </a:rPr>
              <a:t>JEDDAH</a:t>
            </a:r>
          </a:p>
        </p:txBody>
      </p:sp>
      <p:sp>
        <p:nvSpPr>
          <p:cNvPr id="9" name="TextBox 9"/>
          <p:cNvSpPr txBox="1"/>
          <p:nvPr/>
        </p:nvSpPr>
        <p:spPr>
          <a:xfrm>
            <a:off x="4536056" y="2328766"/>
            <a:ext cx="1406969" cy="1242648"/>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Media</a:t>
            </a:r>
          </a:p>
          <a:p>
            <a:pPr algn="ctr">
              <a:lnSpc>
                <a:spcPts val="3260"/>
              </a:lnSpc>
            </a:pPr>
            <a:r>
              <a:rPr lang="en-US" sz="2329" dirty="0">
                <a:solidFill>
                  <a:srgbClr val="FFFFFF"/>
                </a:solidFill>
                <a:latin typeface="Neutraface Text"/>
              </a:rPr>
              <a:t>TAIF</a:t>
            </a:r>
          </a:p>
          <a:p>
            <a:pPr algn="ctr">
              <a:lnSpc>
                <a:spcPts val="3260"/>
              </a:lnSpc>
            </a:pPr>
            <a:endParaRPr lang="en-US" sz="2329" dirty="0">
              <a:solidFill>
                <a:srgbClr val="FFFFFF"/>
              </a:solidFill>
              <a:latin typeface="Neutraface Text"/>
            </a:endParaRPr>
          </a:p>
        </p:txBody>
      </p:sp>
      <p:sp>
        <p:nvSpPr>
          <p:cNvPr id="31" name="TextBox 8">
            <a:extLst>
              <a:ext uri="{FF2B5EF4-FFF2-40B4-BE49-F238E27FC236}">
                <a16:creationId xmlns:a16="http://schemas.microsoft.com/office/drawing/2014/main" id="{2020FDB4-535C-6139-E58E-8080430B4C3B}"/>
              </a:ext>
            </a:extLst>
          </p:cNvPr>
          <p:cNvSpPr txBox="1"/>
          <p:nvPr/>
        </p:nvSpPr>
        <p:spPr>
          <a:xfrm>
            <a:off x="1115119" y="4191000"/>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Colleagues</a:t>
            </a:r>
          </a:p>
        </p:txBody>
      </p:sp>
      <p:sp>
        <p:nvSpPr>
          <p:cNvPr id="32" name="TextBox 8">
            <a:extLst>
              <a:ext uri="{FF2B5EF4-FFF2-40B4-BE49-F238E27FC236}">
                <a16:creationId xmlns:a16="http://schemas.microsoft.com/office/drawing/2014/main" id="{B8FD78EF-C974-A037-B0C6-186229ED01DD}"/>
              </a:ext>
            </a:extLst>
          </p:cNvPr>
          <p:cNvSpPr txBox="1"/>
          <p:nvPr/>
        </p:nvSpPr>
        <p:spPr>
          <a:xfrm>
            <a:off x="1115119" y="333911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25</a:t>
            </a:r>
          </a:p>
        </p:txBody>
      </p:sp>
      <p:sp>
        <p:nvSpPr>
          <p:cNvPr id="33" name="TextBox 8">
            <a:extLst>
              <a:ext uri="{FF2B5EF4-FFF2-40B4-BE49-F238E27FC236}">
                <a16:creationId xmlns:a16="http://schemas.microsoft.com/office/drawing/2014/main" id="{44125F5B-A119-1748-2DB0-B02D55CB0F5B}"/>
              </a:ext>
            </a:extLst>
          </p:cNvPr>
          <p:cNvSpPr txBox="1"/>
          <p:nvPr/>
        </p:nvSpPr>
        <p:spPr>
          <a:xfrm>
            <a:off x="1103167" y="4887924"/>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5</a:t>
            </a:r>
          </a:p>
        </p:txBody>
      </p:sp>
      <p:sp>
        <p:nvSpPr>
          <p:cNvPr id="16" name="AutoShape 6">
            <a:extLst>
              <a:ext uri="{FF2B5EF4-FFF2-40B4-BE49-F238E27FC236}">
                <a16:creationId xmlns:a16="http://schemas.microsoft.com/office/drawing/2014/main" id="{242795F3-20F9-F935-773D-D163221A7163}"/>
              </a:ext>
            </a:extLst>
          </p:cNvPr>
          <p:cNvSpPr/>
          <p:nvPr/>
        </p:nvSpPr>
        <p:spPr>
          <a:xfrm rot="5400000">
            <a:off x="4925552" y="2036093"/>
            <a:ext cx="576645" cy="0"/>
          </a:xfrm>
          <a:prstGeom prst="line">
            <a:avLst/>
          </a:prstGeom>
          <a:ln w="76200" cap="flat">
            <a:solidFill>
              <a:srgbClr val="FFFFFF"/>
            </a:solidFill>
            <a:prstDash val="solid"/>
            <a:headEnd type="none" w="sm" len="sm"/>
            <a:tailEnd type="none" w="sm" len="sm"/>
          </a:ln>
        </p:spPr>
      </p:sp>
      <p:sp>
        <p:nvSpPr>
          <p:cNvPr id="19" name="TextBox 8">
            <a:extLst>
              <a:ext uri="{FF2B5EF4-FFF2-40B4-BE49-F238E27FC236}">
                <a16:creationId xmlns:a16="http://schemas.microsoft.com/office/drawing/2014/main" id="{A5D26E7E-CBDC-7298-8056-E3838DAF5235}"/>
              </a:ext>
            </a:extLst>
          </p:cNvPr>
          <p:cNvSpPr txBox="1"/>
          <p:nvPr/>
        </p:nvSpPr>
        <p:spPr>
          <a:xfrm>
            <a:off x="4094717" y="3415553"/>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3</a:t>
            </a:r>
          </a:p>
        </p:txBody>
      </p:sp>
    </p:spTree>
    <p:extLst>
      <p:ext uri="{BB962C8B-B14F-4D97-AF65-F5344CB8AC3E}">
        <p14:creationId xmlns:p14="http://schemas.microsoft.com/office/powerpoint/2010/main" val="4280069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387049" y="642520"/>
            <a:ext cx="645663" cy="396262"/>
          </a:xfrm>
          <a:prstGeom prst="rect">
            <a:avLst/>
          </a:prstGeom>
        </p:spPr>
        <p:txBody>
          <a:bodyPr lIns="0" tIns="0" rIns="0" bIns="0" rtlCol="0" anchor="t">
            <a:spAutoFit/>
          </a:bodyPr>
          <a:lstStyle/>
          <a:p>
            <a:pPr algn="ctr">
              <a:lnSpc>
                <a:spcPts val="3260"/>
              </a:lnSpc>
            </a:pPr>
            <a:r>
              <a:rPr lang="en-US" sz="2329">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7711" y="1127108"/>
            <a:ext cx="542355" cy="1232625"/>
          </a:xfrm>
          <a:prstGeom prst="rect">
            <a:avLst/>
          </a:prstGeom>
        </p:spPr>
      </p:pic>
      <p:sp>
        <p:nvSpPr>
          <p:cNvPr id="4" name="AutoShape 4"/>
          <p:cNvSpPr/>
          <p:nvPr/>
        </p:nvSpPr>
        <p:spPr>
          <a:xfrm>
            <a:off x="2145561" y="1743419"/>
            <a:ext cx="4096063" cy="0"/>
          </a:xfrm>
          <a:prstGeom prst="line">
            <a:avLst/>
          </a:prstGeom>
          <a:ln w="76200" cap="flat">
            <a:solidFill>
              <a:srgbClr val="FFFFFF"/>
            </a:solidFill>
            <a:prstDash val="solid"/>
            <a:headEnd type="none" w="sm" len="sm"/>
            <a:tailEnd type="none" w="sm" len="sm"/>
          </a:ln>
        </p:spPr>
      </p:sp>
      <p:sp>
        <p:nvSpPr>
          <p:cNvPr id="6" name="AutoShape 6"/>
          <p:cNvSpPr/>
          <p:nvPr/>
        </p:nvSpPr>
        <p:spPr>
          <a:xfrm rot="5400000">
            <a:off x="1857238" y="2031742"/>
            <a:ext cx="576645" cy="0"/>
          </a:xfrm>
          <a:prstGeom prst="line">
            <a:avLst/>
          </a:prstGeom>
          <a:ln w="76200" cap="flat">
            <a:solidFill>
              <a:srgbClr val="FFFFFF"/>
            </a:solidFill>
            <a:prstDash val="solid"/>
            <a:headEnd type="none" w="sm" len="sm"/>
            <a:tailEnd type="none" w="sm" len="sm"/>
          </a:ln>
        </p:spPr>
      </p:sp>
      <p:sp>
        <p:nvSpPr>
          <p:cNvPr id="8" name="TextBox 8"/>
          <p:cNvSpPr txBox="1"/>
          <p:nvPr/>
        </p:nvSpPr>
        <p:spPr>
          <a:xfrm>
            <a:off x="1115119" y="2328767"/>
            <a:ext cx="23162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a:p>
            <a:pPr algn="ctr">
              <a:lnSpc>
                <a:spcPts val="3260"/>
              </a:lnSpc>
            </a:pPr>
            <a:r>
              <a:rPr lang="en-US" sz="2329" dirty="0">
                <a:solidFill>
                  <a:srgbClr val="FFFFFF"/>
                </a:solidFill>
                <a:latin typeface="Neutraface Text"/>
              </a:rPr>
              <a:t>JEDDAH</a:t>
            </a:r>
          </a:p>
        </p:txBody>
      </p:sp>
      <p:sp>
        <p:nvSpPr>
          <p:cNvPr id="9" name="TextBox 9"/>
          <p:cNvSpPr txBox="1"/>
          <p:nvPr/>
        </p:nvSpPr>
        <p:spPr>
          <a:xfrm>
            <a:off x="4536056" y="2328766"/>
            <a:ext cx="1406969" cy="1242648"/>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Media</a:t>
            </a:r>
          </a:p>
          <a:p>
            <a:pPr algn="ctr">
              <a:lnSpc>
                <a:spcPts val="3260"/>
              </a:lnSpc>
            </a:pPr>
            <a:r>
              <a:rPr lang="en-US" sz="2329" dirty="0">
                <a:solidFill>
                  <a:srgbClr val="FFFFFF"/>
                </a:solidFill>
                <a:latin typeface="Neutraface Text"/>
              </a:rPr>
              <a:t>TAIF</a:t>
            </a:r>
          </a:p>
          <a:p>
            <a:pPr algn="ctr">
              <a:lnSpc>
                <a:spcPts val="3260"/>
              </a:lnSpc>
            </a:pPr>
            <a:endParaRPr lang="en-US" sz="2329" dirty="0">
              <a:solidFill>
                <a:srgbClr val="FFFFFF"/>
              </a:solidFill>
              <a:latin typeface="Neutraface Text"/>
            </a:endParaRPr>
          </a:p>
        </p:txBody>
      </p:sp>
      <p:sp>
        <p:nvSpPr>
          <p:cNvPr id="31" name="TextBox 8">
            <a:extLst>
              <a:ext uri="{FF2B5EF4-FFF2-40B4-BE49-F238E27FC236}">
                <a16:creationId xmlns:a16="http://schemas.microsoft.com/office/drawing/2014/main" id="{2020FDB4-535C-6139-E58E-8080430B4C3B}"/>
              </a:ext>
            </a:extLst>
          </p:cNvPr>
          <p:cNvSpPr txBox="1"/>
          <p:nvPr/>
        </p:nvSpPr>
        <p:spPr>
          <a:xfrm>
            <a:off x="1115119" y="4191000"/>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Colleagues</a:t>
            </a:r>
          </a:p>
        </p:txBody>
      </p:sp>
      <p:sp>
        <p:nvSpPr>
          <p:cNvPr id="32" name="TextBox 8">
            <a:extLst>
              <a:ext uri="{FF2B5EF4-FFF2-40B4-BE49-F238E27FC236}">
                <a16:creationId xmlns:a16="http://schemas.microsoft.com/office/drawing/2014/main" id="{B8FD78EF-C974-A037-B0C6-186229ED01DD}"/>
              </a:ext>
            </a:extLst>
          </p:cNvPr>
          <p:cNvSpPr txBox="1"/>
          <p:nvPr/>
        </p:nvSpPr>
        <p:spPr>
          <a:xfrm>
            <a:off x="1115119" y="333911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25</a:t>
            </a:r>
          </a:p>
        </p:txBody>
      </p:sp>
      <p:sp>
        <p:nvSpPr>
          <p:cNvPr id="33" name="TextBox 8">
            <a:extLst>
              <a:ext uri="{FF2B5EF4-FFF2-40B4-BE49-F238E27FC236}">
                <a16:creationId xmlns:a16="http://schemas.microsoft.com/office/drawing/2014/main" id="{44125F5B-A119-1748-2DB0-B02D55CB0F5B}"/>
              </a:ext>
            </a:extLst>
          </p:cNvPr>
          <p:cNvSpPr txBox="1"/>
          <p:nvPr/>
        </p:nvSpPr>
        <p:spPr>
          <a:xfrm>
            <a:off x="1103167" y="4887924"/>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5</a:t>
            </a:r>
          </a:p>
        </p:txBody>
      </p:sp>
      <p:sp>
        <p:nvSpPr>
          <p:cNvPr id="16" name="AutoShape 6">
            <a:extLst>
              <a:ext uri="{FF2B5EF4-FFF2-40B4-BE49-F238E27FC236}">
                <a16:creationId xmlns:a16="http://schemas.microsoft.com/office/drawing/2014/main" id="{242795F3-20F9-F935-773D-D163221A7163}"/>
              </a:ext>
            </a:extLst>
          </p:cNvPr>
          <p:cNvSpPr/>
          <p:nvPr/>
        </p:nvSpPr>
        <p:spPr>
          <a:xfrm rot="5400000">
            <a:off x="4925552" y="2036093"/>
            <a:ext cx="576645" cy="0"/>
          </a:xfrm>
          <a:prstGeom prst="line">
            <a:avLst/>
          </a:prstGeom>
          <a:ln w="76200" cap="flat">
            <a:solidFill>
              <a:srgbClr val="FFFFFF"/>
            </a:solidFill>
            <a:prstDash val="solid"/>
            <a:headEnd type="none" w="sm" len="sm"/>
            <a:tailEnd type="none" w="sm" len="sm"/>
          </a:ln>
        </p:spPr>
      </p:sp>
      <p:sp>
        <p:nvSpPr>
          <p:cNvPr id="19" name="TextBox 8">
            <a:extLst>
              <a:ext uri="{FF2B5EF4-FFF2-40B4-BE49-F238E27FC236}">
                <a16:creationId xmlns:a16="http://schemas.microsoft.com/office/drawing/2014/main" id="{A5D26E7E-CBDC-7298-8056-E3838DAF5235}"/>
              </a:ext>
            </a:extLst>
          </p:cNvPr>
          <p:cNvSpPr txBox="1"/>
          <p:nvPr/>
        </p:nvSpPr>
        <p:spPr>
          <a:xfrm>
            <a:off x="4094717" y="3415553"/>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3</a:t>
            </a:r>
          </a:p>
        </p:txBody>
      </p:sp>
      <p:sp>
        <p:nvSpPr>
          <p:cNvPr id="13" name="AutoShape 4">
            <a:extLst>
              <a:ext uri="{FF2B5EF4-FFF2-40B4-BE49-F238E27FC236}">
                <a16:creationId xmlns:a16="http://schemas.microsoft.com/office/drawing/2014/main" id="{B710E08F-DC5F-FCF7-1AB6-81F0017DE446}"/>
              </a:ext>
            </a:extLst>
          </p:cNvPr>
          <p:cNvSpPr/>
          <p:nvPr/>
        </p:nvSpPr>
        <p:spPr>
          <a:xfrm>
            <a:off x="7162800" y="1729902"/>
            <a:ext cx="2286000" cy="13517"/>
          </a:xfrm>
          <a:prstGeom prst="line">
            <a:avLst/>
          </a:prstGeom>
          <a:ln w="76200" cap="flat">
            <a:solidFill>
              <a:srgbClr val="FFFFFF"/>
            </a:solidFill>
            <a:prstDash val="solid"/>
            <a:headEnd type="none" w="sm" len="sm"/>
            <a:tailEnd type="none" w="sm" len="sm"/>
          </a:ln>
        </p:spPr>
      </p:sp>
      <p:sp>
        <p:nvSpPr>
          <p:cNvPr id="15" name="TextBox 9">
            <a:extLst>
              <a:ext uri="{FF2B5EF4-FFF2-40B4-BE49-F238E27FC236}">
                <a16:creationId xmlns:a16="http://schemas.microsoft.com/office/drawing/2014/main" id="{5493B2D8-C1F5-6724-6AA4-CC20F0054A87}"/>
              </a:ext>
            </a:extLst>
          </p:cNvPr>
          <p:cNvSpPr txBox="1"/>
          <p:nvPr/>
        </p:nvSpPr>
        <p:spPr>
          <a:xfrm>
            <a:off x="9307417" y="2328767"/>
            <a:ext cx="27438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Bedu Friends outside</a:t>
            </a:r>
          </a:p>
          <a:p>
            <a:pPr algn="ctr">
              <a:lnSpc>
                <a:spcPts val="3260"/>
              </a:lnSpc>
            </a:pPr>
            <a:r>
              <a:rPr lang="en-US" sz="2329" dirty="0">
                <a:solidFill>
                  <a:srgbClr val="FFFFFF"/>
                </a:solidFill>
                <a:latin typeface="Neutraface Text"/>
              </a:rPr>
              <a:t>MEDINA</a:t>
            </a:r>
          </a:p>
        </p:txBody>
      </p:sp>
      <p:pic>
        <p:nvPicPr>
          <p:cNvPr id="17" name="Picture 3">
            <a:extLst>
              <a:ext uri="{FF2B5EF4-FFF2-40B4-BE49-F238E27FC236}">
                <a16:creationId xmlns:a16="http://schemas.microsoft.com/office/drawing/2014/main" id="{BA2611A8-F710-59DB-740E-F6CFCF9681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22239" y="3283243"/>
            <a:ext cx="542355" cy="1232625"/>
          </a:xfrm>
          <a:prstGeom prst="rect">
            <a:avLst/>
          </a:prstGeom>
        </p:spPr>
      </p:pic>
      <p:pic>
        <p:nvPicPr>
          <p:cNvPr id="18" name="Picture 3">
            <a:extLst>
              <a:ext uri="{FF2B5EF4-FFF2-40B4-BE49-F238E27FC236}">
                <a16:creationId xmlns:a16="http://schemas.microsoft.com/office/drawing/2014/main" id="{F369743E-59BB-569C-A6BC-9BD9FAF85C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3131" y="3283243"/>
            <a:ext cx="542355" cy="1232625"/>
          </a:xfrm>
          <a:prstGeom prst="rect">
            <a:avLst/>
          </a:prstGeom>
        </p:spPr>
      </p:pic>
      <p:sp>
        <p:nvSpPr>
          <p:cNvPr id="5" name="AutoShape 4">
            <a:extLst>
              <a:ext uri="{FF2B5EF4-FFF2-40B4-BE49-F238E27FC236}">
                <a16:creationId xmlns:a16="http://schemas.microsoft.com/office/drawing/2014/main" id="{CA821543-3C34-CC76-76CC-B6FBB6173DD8}"/>
              </a:ext>
            </a:extLst>
          </p:cNvPr>
          <p:cNvSpPr/>
          <p:nvPr/>
        </p:nvSpPr>
        <p:spPr>
          <a:xfrm flipV="1">
            <a:off x="7162800" y="1729899"/>
            <a:ext cx="4310625" cy="3"/>
          </a:xfrm>
          <a:prstGeom prst="line">
            <a:avLst/>
          </a:prstGeom>
          <a:ln w="76200" cap="flat">
            <a:solidFill>
              <a:srgbClr val="FFFFFF"/>
            </a:solidFill>
            <a:prstDash val="solid"/>
            <a:headEnd type="none" w="sm" len="sm"/>
            <a:tailEnd type="none" w="sm" len="sm"/>
          </a:ln>
        </p:spPr>
      </p:sp>
      <p:sp>
        <p:nvSpPr>
          <p:cNvPr id="49" name="AutoShape 6">
            <a:extLst>
              <a:ext uri="{FF2B5EF4-FFF2-40B4-BE49-F238E27FC236}">
                <a16:creationId xmlns:a16="http://schemas.microsoft.com/office/drawing/2014/main" id="{F44D661F-DF8B-E177-52FF-6C080073C77E}"/>
              </a:ext>
            </a:extLst>
          </p:cNvPr>
          <p:cNvSpPr/>
          <p:nvPr/>
        </p:nvSpPr>
        <p:spPr>
          <a:xfrm rot="5400000">
            <a:off x="11185102" y="2016608"/>
            <a:ext cx="576645" cy="0"/>
          </a:xfrm>
          <a:prstGeom prst="line">
            <a:avLst/>
          </a:prstGeom>
          <a:ln w="76200" cap="flat">
            <a:solidFill>
              <a:srgbClr val="FFFFFF"/>
            </a:solidFill>
            <a:prstDash val="solid"/>
            <a:headEnd type="none" w="sm" len="sm"/>
            <a:tailEnd type="none" w="sm" len="sm"/>
          </a:ln>
        </p:spPr>
      </p:sp>
    </p:spTree>
    <p:extLst>
      <p:ext uri="{BB962C8B-B14F-4D97-AF65-F5344CB8AC3E}">
        <p14:creationId xmlns:p14="http://schemas.microsoft.com/office/powerpoint/2010/main" val="818228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387049" y="642520"/>
            <a:ext cx="645663" cy="396262"/>
          </a:xfrm>
          <a:prstGeom prst="rect">
            <a:avLst/>
          </a:prstGeom>
        </p:spPr>
        <p:txBody>
          <a:bodyPr lIns="0" tIns="0" rIns="0" bIns="0" rtlCol="0" anchor="t">
            <a:spAutoFit/>
          </a:bodyPr>
          <a:lstStyle/>
          <a:p>
            <a:pPr algn="ctr">
              <a:lnSpc>
                <a:spcPts val="3260"/>
              </a:lnSpc>
            </a:pPr>
            <a:r>
              <a:rPr lang="en-US" sz="2329">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7711" y="1127108"/>
            <a:ext cx="542355" cy="1232625"/>
          </a:xfrm>
          <a:prstGeom prst="rect">
            <a:avLst/>
          </a:prstGeom>
        </p:spPr>
      </p:pic>
      <p:sp>
        <p:nvSpPr>
          <p:cNvPr id="4" name="AutoShape 4"/>
          <p:cNvSpPr/>
          <p:nvPr/>
        </p:nvSpPr>
        <p:spPr>
          <a:xfrm>
            <a:off x="2145561" y="1743419"/>
            <a:ext cx="4096063" cy="0"/>
          </a:xfrm>
          <a:prstGeom prst="line">
            <a:avLst/>
          </a:prstGeom>
          <a:ln w="76200" cap="flat">
            <a:solidFill>
              <a:srgbClr val="FFFFFF"/>
            </a:solidFill>
            <a:prstDash val="solid"/>
            <a:headEnd type="none" w="sm" len="sm"/>
            <a:tailEnd type="none" w="sm" len="sm"/>
          </a:ln>
        </p:spPr>
      </p:sp>
      <p:sp>
        <p:nvSpPr>
          <p:cNvPr id="6" name="AutoShape 6"/>
          <p:cNvSpPr/>
          <p:nvPr/>
        </p:nvSpPr>
        <p:spPr>
          <a:xfrm rot="5400000">
            <a:off x="1857238" y="2031742"/>
            <a:ext cx="576645" cy="0"/>
          </a:xfrm>
          <a:prstGeom prst="line">
            <a:avLst/>
          </a:prstGeom>
          <a:ln w="76200" cap="flat">
            <a:solidFill>
              <a:srgbClr val="FFFFFF"/>
            </a:solidFill>
            <a:prstDash val="solid"/>
            <a:headEnd type="none" w="sm" len="sm"/>
            <a:tailEnd type="none" w="sm" len="sm"/>
          </a:ln>
        </p:spPr>
      </p:sp>
      <p:sp>
        <p:nvSpPr>
          <p:cNvPr id="8" name="TextBox 8"/>
          <p:cNvSpPr txBox="1"/>
          <p:nvPr/>
        </p:nvSpPr>
        <p:spPr>
          <a:xfrm>
            <a:off x="1115119" y="2328767"/>
            <a:ext cx="23162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a:p>
            <a:pPr algn="ctr">
              <a:lnSpc>
                <a:spcPts val="3260"/>
              </a:lnSpc>
            </a:pPr>
            <a:r>
              <a:rPr lang="en-US" sz="2329" dirty="0">
                <a:solidFill>
                  <a:srgbClr val="FFFFFF"/>
                </a:solidFill>
                <a:latin typeface="Neutraface Text"/>
              </a:rPr>
              <a:t>JEDDAH</a:t>
            </a:r>
          </a:p>
        </p:txBody>
      </p:sp>
      <p:sp>
        <p:nvSpPr>
          <p:cNvPr id="9" name="TextBox 9"/>
          <p:cNvSpPr txBox="1"/>
          <p:nvPr/>
        </p:nvSpPr>
        <p:spPr>
          <a:xfrm>
            <a:off x="4536056" y="2328766"/>
            <a:ext cx="1406969" cy="1242648"/>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Media</a:t>
            </a:r>
          </a:p>
          <a:p>
            <a:pPr algn="ctr">
              <a:lnSpc>
                <a:spcPts val="3260"/>
              </a:lnSpc>
            </a:pPr>
            <a:r>
              <a:rPr lang="en-US" sz="2329" dirty="0">
                <a:solidFill>
                  <a:srgbClr val="FFFFFF"/>
                </a:solidFill>
                <a:latin typeface="Neutraface Text"/>
              </a:rPr>
              <a:t>TAIF</a:t>
            </a:r>
          </a:p>
          <a:p>
            <a:pPr algn="ctr">
              <a:lnSpc>
                <a:spcPts val="3260"/>
              </a:lnSpc>
            </a:pPr>
            <a:endParaRPr lang="en-US" sz="2329" dirty="0">
              <a:solidFill>
                <a:srgbClr val="FFFFFF"/>
              </a:solidFill>
              <a:latin typeface="Neutraface Text"/>
            </a:endParaRPr>
          </a:p>
        </p:txBody>
      </p:sp>
      <p:sp>
        <p:nvSpPr>
          <p:cNvPr id="31" name="TextBox 8">
            <a:extLst>
              <a:ext uri="{FF2B5EF4-FFF2-40B4-BE49-F238E27FC236}">
                <a16:creationId xmlns:a16="http://schemas.microsoft.com/office/drawing/2014/main" id="{2020FDB4-535C-6139-E58E-8080430B4C3B}"/>
              </a:ext>
            </a:extLst>
          </p:cNvPr>
          <p:cNvSpPr txBox="1"/>
          <p:nvPr/>
        </p:nvSpPr>
        <p:spPr>
          <a:xfrm>
            <a:off x="1115119" y="4191000"/>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Colleagues</a:t>
            </a:r>
          </a:p>
        </p:txBody>
      </p:sp>
      <p:sp>
        <p:nvSpPr>
          <p:cNvPr id="32" name="TextBox 8">
            <a:extLst>
              <a:ext uri="{FF2B5EF4-FFF2-40B4-BE49-F238E27FC236}">
                <a16:creationId xmlns:a16="http://schemas.microsoft.com/office/drawing/2014/main" id="{B8FD78EF-C974-A037-B0C6-186229ED01DD}"/>
              </a:ext>
            </a:extLst>
          </p:cNvPr>
          <p:cNvSpPr txBox="1"/>
          <p:nvPr/>
        </p:nvSpPr>
        <p:spPr>
          <a:xfrm>
            <a:off x="1115119" y="333911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25</a:t>
            </a:r>
          </a:p>
        </p:txBody>
      </p:sp>
      <p:sp>
        <p:nvSpPr>
          <p:cNvPr id="33" name="TextBox 8">
            <a:extLst>
              <a:ext uri="{FF2B5EF4-FFF2-40B4-BE49-F238E27FC236}">
                <a16:creationId xmlns:a16="http://schemas.microsoft.com/office/drawing/2014/main" id="{44125F5B-A119-1748-2DB0-B02D55CB0F5B}"/>
              </a:ext>
            </a:extLst>
          </p:cNvPr>
          <p:cNvSpPr txBox="1"/>
          <p:nvPr/>
        </p:nvSpPr>
        <p:spPr>
          <a:xfrm>
            <a:off x="1103167" y="4887924"/>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5</a:t>
            </a:r>
          </a:p>
        </p:txBody>
      </p:sp>
      <p:sp>
        <p:nvSpPr>
          <p:cNvPr id="16" name="AutoShape 6">
            <a:extLst>
              <a:ext uri="{FF2B5EF4-FFF2-40B4-BE49-F238E27FC236}">
                <a16:creationId xmlns:a16="http://schemas.microsoft.com/office/drawing/2014/main" id="{242795F3-20F9-F935-773D-D163221A7163}"/>
              </a:ext>
            </a:extLst>
          </p:cNvPr>
          <p:cNvSpPr/>
          <p:nvPr/>
        </p:nvSpPr>
        <p:spPr>
          <a:xfrm rot="5400000">
            <a:off x="4925552" y="2036093"/>
            <a:ext cx="576645" cy="0"/>
          </a:xfrm>
          <a:prstGeom prst="line">
            <a:avLst/>
          </a:prstGeom>
          <a:ln w="76200" cap="flat">
            <a:solidFill>
              <a:srgbClr val="FFFFFF"/>
            </a:solidFill>
            <a:prstDash val="solid"/>
            <a:headEnd type="none" w="sm" len="sm"/>
            <a:tailEnd type="none" w="sm" len="sm"/>
          </a:ln>
        </p:spPr>
      </p:sp>
      <p:sp>
        <p:nvSpPr>
          <p:cNvPr id="19" name="TextBox 8">
            <a:extLst>
              <a:ext uri="{FF2B5EF4-FFF2-40B4-BE49-F238E27FC236}">
                <a16:creationId xmlns:a16="http://schemas.microsoft.com/office/drawing/2014/main" id="{A5D26E7E-CBDC-7298-8056-E3838DAF5235}"/>
              </a:ext>
            </a:extLst>
          </p:cNvPr>
          <p:cNvSpPr txBox="1"/>
          <p:nvPr/>
        </p:nvSpPr>
        <p:spPr>
          <a:xfrm>
            <a:off x="4094717" y="3415553"/>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3</a:t>
            </a:r>
          </a:p>
        </p:txBody>
      </p:sp>
      <p:sp>
        <p:nvSpPr>
          <p:cNvPr id="5" name="AutoShape 4">
            <a:extLst>
              <a:ext uri="{FF2B5EF4-FFF2-40B4-BE49-F238E27FC236}">
                <a16:creationId xmlns:a16="http://schemas.microsoft.com/office/drawing/2014/main" id="{86659FB6-2323-DE09-4572-465F742761ED}"/>
              </a:ext>
            </a:extLst>
          </p:cNvPr>
          <p:cNvSpPr/>
          <p:nvPr/>
        </p:nvSpPr>
        <p:spPr>
          <a:xfrm flipV="1">
            <a:off x="7162800" y="1729899"/>
            <a:ext cx="4310625" cy="3"/>
          </a:xfrm>
          <a:prstGeom prst="line">
            <a:avLst/>
          </a:prstGeom>
          <a:ln w="76200" cap="flat">
            <a:solidFill>
              <a:srgbClr val="FFFFFF"/>
            </a:solidFill>
            <a:prstDash val="solid"/>
            <a:headEnd type="none" w="sm" len="sm"/>
            <a:tailEnd type="none" w="sm" len="sm"/>
          </a:ln>
        </p:spPr>
      </p:sp>
      <p:sp>
        <p:nvSpPr>
          <p:cNvPr id="7" name="TextBox 9">
            <a:extLst>
              <a:ext uri="{FF2B5EF4-FFF2-40B4-BE49-F238E27FC236}">
                <a16:creationId xmlns:a16="http://schemas.microsoft.com/office/drawing/2014/main" id="{3E3A9A93-2895-C06F-6BED-934A197C24BC}"/>
              </a:ext>
            </a:extLst>
          </p:cNvPr>
          <p:cNvSpPr txBox="1"/>
          <p:nvPr/>
        </p:nvSpPr>
        <p:spPr>
          <a:xfrm>
            <a:off x="10561468" y="2292985"/>
            <a:ext cx="1406969" cy="396262"/>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MEDINA</a:t>
            </a:r>
          </a:p>
        </p:txBody>
      </p:sp>
      <p:sp>
        <p:nvSpPr>
          <p:cNvPr id="12" name="AutoShape 6">
            <a:extLst>
              <a:ext uri="{FF2B5EF4-FFF2-40B4-BE49-F238E27FC236}">
                <a16:creationId xmlns:a16="http://schemas.microsoft.com/office/drawing/2014/main" id="{963CDFFE-AF59-0B5A-47B7-7AFB039DF015}"/>
              </a:ext>
            </a:extLst>
          </p:cNvPr>
          <p:cNvSpPr/>
          <p:nvPr/>
        </p:nvSpPr>
        <p:spPr>
          <a:xfrm rot="5400000">
            <a:off x="11140430" y="3575917"/>
            <a:ext cx="361245" cy="0"/>
          </a:xfrm>
          <a:prstGeom prst="line">
            <a:avLst/>
          </a:prstGeom>
          <a:ln w="76200" cap="flat">
            <a:solidFill>
              <a:srgbClr val="FFFFFF"/>
            </a:solidFill>
            <a:prstDash val="solid"/>
            <a:headEnd type="none" w="sm" len="sm"/>
            <a:tailEnd type="none" w="sm" len="sm"/>
          </a:ln>
        </p:spPr>
      </p:sp>
      <p:sp>
        <p:nvSpPr>
          <p:cNvPr id="30" name="AutoShape 4">
            <a:extLst>
              <a:ext uri="{FF2B5EF4-FFF2-40B4-BE49-F238E27FC236}">
                <a16:creationId xmlns:a16="http://schemas.microsoft.com/office/drawing/2014/main" id="{B8D15F8C-94A9-D450-41E2-702935D45340}"/>
              </a:ext>
            </a:extLst>
          </p:cNvPr>
          <p:cNvSpPr/>
          <p:nvPr/>
        </p:nvSpPr>
        <p:spPr>
          <a:xfrm>
            <a:off x="8816431" y="3761994"/>
            <a:ext cx="3127552" cy="20114"/>
          </a:xfrm>
          <a:prstGeom prst="line">
            <a:avLst/>
          </a:prstGeom>
          <a:ln w="76200" cap="flat">
            <a:solidFill>
              <a:srgbClr val="FFFFFF"/>
            </a:solidFill>
            <a:prstDash val="solid"/>
            <a:headEnd type="none" w="sm" len="sm"/>
            <a:tailEnd type="none" w="sm" len="sm"/>
          </a:ln>
        </p:spPr>
      </p:sp>
      <p:pic>
        <p:nvPicPr>
          <p:cNvPr id="36" name="Picture 6">
            <a:extLst>
              <a:ext uri="{FF2B5EF4-FFF2-40B4-BE49-F238E27FC236}">
                <a16:creationId xmlns:a16="http://schemas.microsoft.com/office/drawing/2014/main" id="{6D6B9359-DEBA-D216-2B98-4BBFCF2EF3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1619" y="3913545"/>
            <a:ext cx="358907" cy="676146"/>
          </a:xfrm>
          <a:prstGeom prst="rect">
            <a:avLst/>
          </a:prstGeom>
        </p:spPr>
      </p:pic>
      <p:pic>
        <p:nvPicPr>
          <p:cNvPr id="37" name="Picture 6">
            <a:extLst>
              <a:ext uri="{FF2B5EF4-FFF2-40B4-BE49-F238E27FC236}">
                <a16:creationId xmlns:a16="http://schemas.microsoft.com/office/drawing/2014/main" id="{16854443-CA14-74B4-E2EF-CAEA571768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70679" y="3911813"/>
            <a:ext cx="358907" cy="676146"/>
          </a:xfrm>
          <a:prstGeom prst="rect">
            <a:avLst/>
          </a:prstGeom>
        </p:spPr>
      </p:pic>
      <p:pic>
        <p:nvPicPr>
          <p:cNvPr id="38" name="Picture 6">
            <a:extLst>
              <a:ext uri="{FF2B5EF4-FFF2-40B4-BE49-F238E27FC236}">
                <a16:creationId xmlns:a16="http://schemas.microsoft.com/office/drawing/2014/main" id="{B4855113-F2FD-74F4-DD7E-4CD449BDE1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1468" y="3910081"/>
            <a:ext cx="358907" cy="676146"/>
          </a:xfrm>
          <a:prstGeom prst="rect">
            <a:avLst/>
          </a:prstGeom>
        </p:spPr>
      </p:pic>
      <p:pic>
        <p:nvPicPr>
          <p:cNvPr id="39" name="Picture 6">
            <a:extLst>
              <a:ext uri="{FF2B5EF4-FFF2-40B4-BE49-F238E27FC236}">
                <a16:creationId xmlns:a16="http://schemas.microsoft.com/office/drawing/2014/main" id="{81FC497D-1D71-57ED-C839-F519E6BAA7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76882" y="3909065"/>
            <a:ext cx="358907" cy="676146"/>
          </a:xfrm>
          <a:prstGeom prst="rect">
            <a:avLst/>
          </a:prstGeom>
        </p:spPr>
      </p:pic>
      <p:pic>
        <p:nvPicPr>
          <p:cNvPr id="40" name="Picture 6">
            <a:extLst>
              <a:ext uri="{FF2B5EF4-FFF2-40B4-BE49-F238E27FC236}">
                <a16:creationId xmlns:a16="http://schemas.microsoft.com/office/drawing/2014/main" id="{CE08559A-9D9A-A73E-85C3-CEB5275C7F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81089" y="3909065"/>
            <a:ext cx="358907" cy="676146"/>
          </a:xfrm>
          <a:prstGeom prst="rect">
            <a:avLst/>
          </a:prstGeom>
        </p:spPr>
      </p:pic>
      <p:pic>
        <p:nvPicPr>
          <p:cNvPr id="41" name="Picture 6">
            <a:extLst>
              <a:ext uri="{FF2B5EF4-FFF2-40B4-BE49-F238E27FC236}">
                <a16:creationId xmlns:a16="http://schemas.microsoft.com/office/drawing/2014/main" id="{DB91B58B-9B9D-01EB-1541-9004F16E4C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6420" y="3913545"/>
            <a:ext cx="358907" cy="676146"/>
          </a:xfrm>
          <a:prstGeom prst="rect">
            <a:avLst/>
          </a:prstGeom>
        </p:spPr>
      </p:pic>
      <p:pic>
        <p:nvPicPr>
          <p:cNvPr id="42" name="Picture 6">
            <a:extLst>
              <a:ext uri="{FF2B5EF4-FFF2-40B4-BE49-F238E27FC236}">
                <a16:creationId xmlns:a16="http://schemas.microsoft.com/office/drawing/2014/main" id="{C0C35E21-909D-FE3F-602A-78D5394EE0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30627" y="3913545"/>
            <a:ext cx="358907" cy="676146"/>
          </a:xfrm>
          <a:prstGeom prst="rect">
            <a:avLst/>
          </a:prstGeom>
        </p:spPr>
      </p:pic>
      <p:sp>
        <p:nvSpPr>
          <p:cNvPr id="59" name="AutoShape 6">
            <a:extLst>
              <a:ext uri="{FF2B5EF4-FFF2-40B4-BE49-F238E27FC236}">
                <a16:creationId xmlns:a16="http://schemas.microsoft.com/office/drawing/2014/main" id="{AF205CAF-B759-05C9-2711-340155E954A1}"/>
              </a:ext>
            </a:extLst>
          </p:cNvPr>
          <p:cNvSpPr/>
          <p:nvPr/>
        </p:nvSpPr>
        <p:spPr>
          <a:xfrm rot="5400000">
            <a:off x="11185102" y="2016608"/>
            <a:ext cx="576645" cy="0"/>
          </a:xfrm>
          <a:prstGeom prst="line">
            <a:avLst/>
          </a:prstGeom>
          <a:ln w="76200" cap="flat">
            <a:solidFill>
              <a:srgbClr val="FFFFFF"/>
            </a:solidFill>
            <a:prstDash val="solid"/>
            <a:headEnd type="none" w="sm" len="sm"/>
            <a:tailEnd type="none" w="sm" len="sm"/>
          </a:ln>
        </p:spPr>
      </p:sp>
      <p:pic>
        <p:nvPicPr>
          <p:cNvPr id="60" name="Picture 6">
            <a:extLst>
              <a:ext uri="{FF2B5EF4-FFF2-40B4-BE49-F238E27FC236}">
                <a16:creationId xmlns:a16="http://schemas.microsoft.com/office/drawing/2014/main" id="{23D757C6-4206-4EE3-8B42-416B37B1BB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31582" y="2709145"/>
            <a:ext cx="358907" cy="676146"/>
          </a:xfrm>
          <a:prstGeom prst="rect">
            <a:avLst/>
          </a:prstGeom>
        </p:spPr>
      </p:pic>
      <p:pic>
        <p:nvPicPr>
          <p:cNvPr id="61" name="Picture 6">
            <a:extLst>
              <a:ext uri="{FF2B5EF4-FFF2-40B4-BE49-F238E27FC236}">
                <a16:creationId xmlns:a16="http://schemas.microsoft.com/office/drawing/2014/main" id="{CC5DD283-4EED-7B10-6A73-CC8DF1E62D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35789" y="2709145"/>
            <a:ext cx="358907" cy="676146"/>
          </a:xfrm>
          <a:prstGeom prst="rect">
            <a:avLst/>
          </a:prstGeom>
        </p:spPr>
      </p:pic>
    </p:spTree>
    <p:extLst>
      <p:ext uri="{BB962C8B-B14F-4D97-AF65-F5344CB8AC3E}">
        <p14:creationId xmlns:p14="http://schemas.microsoft.com/office/powerpoint/2010/main" val="2555341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387049" y="642520"/>
            <a:ext cx="645663" cy="396262"/>
          </a:xfrm>
          <a:prstGeom prst="rect">
            <a:avLst/>
          </a:prstGeom>
        </p:spPr>
        <p:txBody>
          <a:bodyPr lIns="0" tIns="0" rIns="0" bIns="0" rtlCol="0" anchor="t">
            <a:spAutoFit/>
          </a:bodyPr>
          <a:lstStyle/>
          <a:p>
            <a:pPr algn="ctr">
              <a:lnSpc>
                <a:spcPts val="3260"/>
              </a:lnSpc>
            </a:pPr>
            <a:r>
              <a:rPr lang="en-US" sz="2329">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7711" y="1127108"/>
            <a:ext cx="542355" cy="1232625"/>
          </a:xfrm>
          <a:prstGeom prst="rect">
            <a:avLst/>
          </a:prstGeom>
        </p:spPr>
      </p:pic>
      <p:sp>
        <p:nvSpPr>
          <p:cNvPr id="4" name="AutoShape 4"/>
          <p:cNvSpPr/>
          <p:nvPr/>
        </p:nvSpPr>
        <p:spPr>
          <a:xfrm>
            <a:off x="2145561" y="1743419"/>
            <a:ext cx="4096063" cy="0"/>
          </a:xfrm>
          <a:prstGeom prst="line">
            <a:avLst/>
          </a:prstGeom>
          <a:ln w="76200" cap="flat">
            <a:solidFill>
              <a:srgbClr val="FFFFFF"/>
            </a:solidFill>
            <a:prstDash val="solid"/>
            <a:headEnd type="none" w="sm" len="sm"/>
            <a:tailEnd type="none" w="sm" len="sm"/>
          </a:ln>
        </p:spPr>
      </p:sp>
      <p:sp>
        <p:nvSpPr>
          <p:cNvPr id="6" name="AutoShape 6"/>
          <p:cNvSpPr/>
          <p:nvPr/>
        </p:nvSpPr>
        <p:spPr>
          <a:xfrm rot="5400000">
            <a:off x="1857238" y="2031742"/>
            <a:ext cx="576645" cy="0"/>
          </a:xfrm>
          <a:prstGeom prst="line">
            <a:avLst/>
          </a:prstGeom>
          <a:ln w="76200" cap="flat">
            <a:solidFill>
              <a:srgbClr val="FFFFFF"/>
            </a:solidFill>
            <a:prstDash val="solid"/>
            <a:headEnd type="none" w="sm" len="sm"/>
            <a:tailEnd type="none" w="sm" len="sm"/>
          </a:ln>
        </p:spPr>
      </p:sp>
      <p:sp>
        <p:nvSpPr>
          <p:cNvPr id="8" name="TextBox 8"/>
          <p:cNvSpPr txBox="1"/>
          <p:nvPr/>
        </p:nvSpPr>
        <p:spPr>
          <a:xfrm>
            <a:off x="1115119" y="2328767"/>
            <a:ext cx="23162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a:p>
            <a:pPr algn="ctr">
              <a:lnSpc>
                <a:spcPts val="3260"/>
              </a:lnSpc>
            </a:pPr>
            <a:r>
              <a:rPr lang="en-US" sz="2329" dirty="0">
                <a:solidFill>
                  <a:srgbClr val="FFFFFF"/>
                </a:solidFill>
                <a:latin typeface="Neutraface Text"/>
              </a:rPr>
              <a:t>JEDDAH</a:t>
            </a:r>
          </a:p>
        </p:txBody>
      </p:sp>
      <p:sp>
        <p:nvSpPr>
          <p:cNvPr id="9" name="TextBox 9"/>
          <p:cNvSpPr txBox="1"/>
          <p:nvPr/>
        </p:nvSpPr>
        <p:spPr>
          <a:xfrm>
            <a:off x="4536056" y="2328766"/>
            <a:ext cx="1406969" cy="1242648"/>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Media</a:t>
            </a:r>
          </a:p>
          <a:p>
            <a:pPr algn="ctr">
              <a:lnSpc>
                <a:spcPts val="3260"/>
              </a:lnSpc>
            </a:pPr>
            <a:r>
              <a:rPr lang="en-US" sz="2329" dirty="0">
                <a:solidFill>
                  <a:srgbClr val="FFFFFF"/>
                </a:solidFill>
                <a:latin typeface="Neutraface Text"/>
              </a:rPr>
              <a:t>TAIF</a:t>
            </a:r>
          </a:p>
          <a:p>
            <a:pPr algn="ctr">
              <a:lnSpc>
                <a:spcPts val="3260"/>
              </a:lnSpc>
            </a:pPr>
            <a:endParaRPr lang="en-US" sz="2329" dirty="0">
              <a:solidFill>
                <a:srgbClr val="FFFFFF"/>
              </a:solidFill>
              <a:latin typeface="Neutraface Text"/>
            </a:endParaRPr>
          </a:p>
        </p:txBody>
      </p:sp>
      <p:sp>
        <p:nvSpPr>
          <p:cNvPr id="31" name="TextBox 8">
            <a:extLst>
              <a:ext uri="{FF2B5EF4-FFF2-40B4-BE49-F238E27FC236}">
                <a16:creationId xmlns:a16="http://schemas.microsoft.com/office/drawing/2014/main" id="{2020FDB4-535C-6139-E58E-8080430B4C3B}"/>
              </a:ext>
            </a:extLst>
          </p:cNvPr>
          <p:cNvSpPr txBox="1"/>
          <p:nvPr/>
        </p:nvSpPr>
        <p:spPr>
          <a:xfrm>
            <a:off x="1115119" y="4191000"/>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Colleagues</a:t>
            </a:r>
          </a:p>
        </p:txBody>
      </p:sp>
      <p:sp>
        <p:nvSpPr>
          <p:cNvPr id="32" name="TextBox 8">
            <a:extLst>
              <a:ext uri="{FF2B5EF4-FFF2-40B4-BE49-F238E27FC236}">
                <a16:creationId xmlns:a16="http://schemas.microsoft.com/office/drawing/2014/main" id="{B8FD78EF-C974-A037-B0C6-186229ED01DD}"/>
              </a:ext>
            </a:extLst>
          </p:cNvPr>
          <p:cNvSpPr txBox="1"/>
          <p:nvPr/>
        </p:nvSpPr>
        <p:spPr>
          <a:xfrm>
            <a:off x="1115119" y="333911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25</a:t>
            </a:r>
          </a:p>
        </p:txBody>
      </p:sp>
      <p:sp>
        <p:nvSpPr>
          <p:cNvPr id="33" name="TextBox 8">
            <a:extLst>
              <a:ext uri="{FF2B5EF4-FFF2-40B4-BE49-F238E27FC236}">
                <a16:creationId xmlns:a16="http://schemas.microsoft.com/office/drawing/2014/main" id="{44125F5B-A119-1748-2DB0-B02D55CB0F5B}"/>
              </a:ext>
            </a:extLst>
          </p:cNvPr>
          <p:cNvSpPr txBox="1"/>
          <p:nvPr/>
        </p:nvSpPr>
        <p:spPr>
          <a:xfrm>
            <a:off x="1103167" y="4887924"/>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5</a:t>
            </a:r>
          </a:p>
        </p:txBody>
      </p:sp>
      <p:sp>
        <p:nvSpPr>
          <p:cNvPr id="16" name="AutoShape 6">
            <a:extLst>
              <a:ext uri="{FF2B5EF4-FFF2-40B4-BE49-F238E27FC236}">
                <a16:creationId xmlns:a16="http://schemas.microsoft.com/office/drawing/2014/main" id="{242795F3-20F9-F935-773D-D163221A7163}"/>
              </a:ext>
            </a:extLst>
          </p:cNvPr>
          <p:cNvSpPr/>
          <p:nvPr/>
        </p:nvSpPr>
        <p:spPr>
          <a:xfrm rot="5400000">
            <a:off x="4925552" y="2036093"/>
            <a:ext cx="576645" cy="0"/>
          </a:xfrm>
          <a:prstGeom prst="line">
            <a:avLst/>
          </a:prstGeom>
          <a:ln w="76200" cap="flat">
            <a:solidFill>
              <a:srgbClr val="FFFFFF"/>
            </a:solidFill>
            <a:prstDash val="solid"/>
            <a:headEnd type="none" w="sm" len="sm"/>
            <a:tailEnd type="none" w="sm" len="sm"/>
          </a:ln>
        </p:spPr>
      </p:sp>
      <p:sp>
        <p:nvSpPr>
          <p:cNvPr id="19" name="TextBox 8">
            <a:extLst>
              <a:ext uri="{FF2B5EF4-FFF2-40B4-BE49-F238E27FC236}">
                <a16:creationId xmlns:a16="http://schemas.microsoft.com/office/drawing/2014/main" id="{A5D26E7E-CBDC-7298-8056-E3838DAF5235}"/>
              </a:ext>
            </a:extLst>
          </p:cNvPr>
          <p:cNvSpPr txBox="1"/>
          <p:nvPr/>
        </p:nvSpPr>
        <p:spPr>
          <a:xfrm>
            <a:off x="4094717" y="3415553"/>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3</a:t>
            </a:r>
          </a:p>
        </p:txBody>
      </p:sp>
      <p:sp>
        <p:nvSpPr>
          <p:cNvPr id="13" name="AutoShape 4">
            <a:extLst>
              <a:ext uri="{FF2B5EF4-FFF2-40B4-BE49-F238E27FC236}">
                <a16:creationId xmlns:a16="http://schemas.microsoft.com/office/drawing/2014/main" id="{B710E08F-DC5F-FCF7-1AB6-81F0017DE446}"/>
              </a:ext>
            </a:extLst>
          </p:cNvPr>
          <p:cNvSpPr/>
          <p:nvPr/>
        </p:nvSpPr>
        <p:spPr>
          <a:xfrm flipV="1">
            <a:off x="7162800" y="1729899"/>
            <a:ext cx="4310625" cy="3"/>
          </a:xfrm>
          <a:prstGeom prst="line">
            <a:avLst/>
          </a:prstGeom>
          <a:ln w="76200" cap="flat">
            <a:solidFill>
              <a:srgbClr val="FFFFFF"/>
            </a:solidFill>
            <a:prstDash val="solid"/>
            <a:headEnd type="none" w="sm" len="sm"/>
            <a:tailEnd type="none" w="sm" len="sm"/>
          </a:ln>
        </p:spPr>
      </p:sp>
      <p:sp>
        <p:nvSpPr>
          <p:cNvPr id="15" name="TextBox 9">
            <a:extLst>
              <a:ext uri="{FF2B5EF4-FFF2-40B4-BE49-F238E27FC236}">
                <a16:creationId xmlns:a16="http://schemas.microsoft.com/office/drawing/2014/main" id="{5493B2D8-C1F5-6724-6AA4-CC20F0054A87}"/>
              </a:ext>
            </a:extLst>
          </p:cNvPr>
          <p:cNvSpPr txBox="1"/>
          <p:nvPr/>
        </p:nvSpPr>
        <p:spPr>
          <a:xfrm>
            <a:off x="10562516" y="2325505"/>
            <a:ext cx="1406969" cy="396262"/>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MEDINA</a:t>
            </a:r>
          </a:p>
        </p:txBody>
      </p:sp>
      <p:sp>
        <p:nvSpPr>
          <p:cNvPr id="5" name="AutoShape 6">
            <a:extLst>
              <a:ext uri="{FF2B5EF4-FFF2-40B4-BE49-F238E27FC236}">
                <a16:creationId xmlns:a16="http://schemas.microsoft.com/office/drawing/2014/main" id="{FF808524-EEC9-C4F1-FA90-BB137B1B9674}"/>
              </a:ext>
            </a:extLst>
          </p:cNvPr>
          <p:cNvSpPr/>
          <p:nvPr/>
        </p:nvSpPr>
        <p:spPr>
          <a:xfrm rot="5400000">
            <a:off x="11140430" y="3575917"/>
            <a:ext cx="361245" cy="0"/>
          </a:xfrm>
          <a:prstGeom prst="line">
            <a:avLst/>
          </a:prstGeom>
          <a:ln w="76200" cap="flat">
            <a:solidFill>
              <a:srgbClr val="FFFFFF"/>
            </a:solidFill>
            <a:prstDash val="solid"/>
            <a:headEnd type="none" w="sm" len="sm"/>
            <a:tailEnd type="none" w="sm" len="sm"/>
          </a:ln>
        </p:spPr>
      </p:sp>
      <p:sp>
        <p:nvSpPr>
          <p:cNvPr id="7" name="AutoShape 4">
            <a:extLst>
              <a:ext uri="{FF2B5EF4-FFF2-40B4-BE49-F238E27FC236}">
                <a16:creationId xmlns:a16="http://schemas.microsoft.com/office/drawing/2014/main" id="{162A8ED3-7704-B83D-5343-13748EB7624D}"/>
              </a:ext>
            </a:extLst>
          </p:cNvPr>
          <p:cNvSpPr/>
          <p:nvPr/>
        </p:nvSpPr>
        <p:spPr>
          <a:xfrm>
            <a:off x="8816431" y="3761994"/>
            <a:ext cx="3127552" cy="20114"/>
          </a:xfrm>
          <a:prstGeom prst="line">
            <a:avLst/>
          </a:prstGeom>
          <a:ln w="76200" cap="flat">
            <a:solidFill>
              <a:srgbClr val="FFFFFF"/>
            </a:solidFill>
            <a:prstDash val="solid"/>
            <a:headEnd type="none" w="sm" len="sm"/>
            <a:tailEnd type="none" w="sm" len="sm"/>
          </a:ln>
        </p:spPr>
      </p:sp>
      <p:sp>
        <p:nvSpPr>
          <p:cNvPr id="10" name="AutoShape 4">
            <a:extLst>
              <a:ext uri="{FF2B5EF4-FFF2-40B4-BE49-F238E27FC236}">
                <a16:creationId xmlns:a16="http://schemas.microsoft.com/office/drawing/2014/main" id="{51EA5474-F8F8-0AC6-7FC2-D30DEA332330}"/>
              </a:ext>
            </a:extLst>
          </p:cNvPr>
          <p:cNvSpPr/>
          <p:nvPr/>
        </p:nvSpPr>
        <p:spPr>
          <a:xfrm>
            <a:off x="8124455" y="5116094"/>
            <a:ext cx="3815541" cy="3"/>
          </a:xfrm>
          <a:prstGeom prst="line">
            <a:avLst/>
          </a:prstGeom>
          <a:ln w="76200" cap="flat">
            <a:solidFill>
              <a:srgbClr val="FFFFFF"/>
            </a:solidFill>
            <a:prstDash val="solid"/>
            <a:headEnd type="none" w="sm" len="sm"/>
            <a:tailEnd type="none" w="sm" len="sm"/>
          </a:ln>
        </p:spPr>
      </p:sp>
      <p:sp>
        <p:nvSpPr>
          <p:cNvPr id="12" name="AutoShape 6">
            <a:extLst>
              <a:ext uri="{FF2B5EF4-FFF2-40B4-BE49-F238E27FC236}">
                <a16:creationId xmlns:a16="http://schemas.microsoft.com/office/drawing/2014/main" id="{9BBF473B-A289-CADD-4C63-278C5AE1D88E}"/>
              </a:ext>
            </a:extLst>
          </p:cNvPr>
          <p:cNvSpPr/>
          <p:nvPr/>
        </p:nvSpPr>
        <p:spPr>
          <a:xfrm rot="5400000">
            <a:off x="10756152" y="4940557"/>
            <a:ext cx="361245" cy="0"/>
          </a:xfrm>
          <a:prstGeom prst="line">
            <a:avLst/>
          </a:prstGeom>
          <a:ln w="76200" cap="flat">
            <a:solidFill>
              <a:srgbClr val="FFFFFF"/>
            </a:solidFill>
            <a:prstDash val="solid"/>
            <a:headEnd type="none" w="sm" len="sm"/>
            <a:tailEnd type="none" w="sm" len="sm"/>
          </a:ln>
        </p:spPr>
      </p:sp>
      <p:pic>
        <p:nvPicPr>
          <p:cNvPr id="51" name="Picture 6">
            <a:extLst>
              <a:ext uri="{FF2B5EF4-FFF2-40B4-BE49-F238E27FC236}">
                <a16:creationId xmlns:a16="http://schemas.microsoft.com/office/drawing/2014/main" id="{224A2E12-4D4F-A2A4-281C-9881C099BD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1619" y="3913545"/>
            <a:ext cx="358907" cy="676146"/>
          </a:xfrm>
          <a:prstGeom prst="rect">
            <a:avLst/>
          </a:prstGeom>
        </p:spPr>
      </p:pic>
      <p:pic>
        <p:nvPicPr>
          <p:cNvPr id="52" name="Picture 6">
            <a:extLst>
              <a:ext uri="{FF2B5EF4-FFF2-40B4-BE49-F238E27FC236}">
                <a16:creationId xmlns:a16="http://schemas.microsoft.com/office/drawing/2014/main" id="{5B0B1018-41B5-5236-6152-DA6033D32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70679" y="3911813"/>
            <a:ext cx="358907" cy="676146"/>
          </a:xfrm>
          <a:prstGeom prst="rect">
            <a:avLst/>
          </a:prstGeom>
        </p:spPr>
      </p:pic>
      <p:pic>
        <p:nvPicPr>
          <p:cNvPr id="53" name="Picture 6">
            <a:extLst>
              <a:ext uri="{FF2B5EF4-FFF2-40B4-BE49-F238E27FC236}">
                <a16:creationId xmlns:a16="http://schemas.microsoft.com/office/drawing/2014/main" id="{C3263B8E-1B55-0D8A-9D23-8F12B4FC80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1468" y="3910081"/>
            <a:ext cx="358907" cy="676146"/>
          </a:xfrm>
          <a:prstGeom prst="rect">
            <a:avLst/>
          </a:prstGeom>
        </p:spPr>
      </p:pic>
      <p:pic>
        <p:nvPicPr>
          <p:cNvPr id="54" name="Picture 6">
            <a:extLst>
              <a:ext uri="{FF2B5EF4-FFF2-40B4-BE49-F238E27FC236}">
                <a16:creationId xmlns:a16="http://schemas.microsoft.com/office/drawing/2014/main" id="{23805D8A-67BA-B858-4BF2-A628E94DBF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76882" y="3909065"/>
            <a:ext cx="358907" cy="676146"/>
          </a:xfrm>
          <a:prstGeom prst="rect">
            <a:avLst/>
          </a:prstGeom>
        </p:spPr>
      </p:pic>
      <p:pic>
        <p:nvPicPr>
          <p:cNvPr id="55" name="Picture 6">
            <a:extLst>
              <a:ext uri="{FF2B5EF4-FFF2-40B4-BE49-F238E27FC236}">
                <a16:creationId xmlns:a16="http://schemas.microsoft.com/office/drawing/2014/main" id="{9D84309D-DB5E-C3F4-FF04-213E5FC3A2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81089" y="3909065"/>
            <a:ext cx="358907" cy="676146"/>
          </a:xfrm>
          <a:prstGeom prst="rect">
            <a:avLst/>
          </a:prstGeom>
        </p:spPr>
      </p:pic>
      <p:pic>
        <p:nvPicPr>
          <p:cNvPr id="56" name="Picture 6">
            <a:extLst>
              <a:ext uri="{FF2B5EF4-FFF2-40B4-BE49-F238E27FC236}">
                <a16:creationId xmlns:a16="http://schemas.microsoft.com/office/drawing/2014/main" id="{570281B0-8611-47A7-1B79-4A48CADC3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6420" y="3913545"/>
            <a:ext cx="358907" cy="676146"/>
          </a:xfrm>
          <a:prstGeom prst="rect">
            <a:avLst/>
          </a:prstGeom>
        </p:spPr>
      </p:pic>
      <p:pic>
        <p:nvPicPr>
          <p:cNvPr id="57" name="Picture 6">
            <a:extLst>
              <a:ext uri="{FF2B5EF4-FFF2-40B4-BE49-F238E27FC236}">
                <a16:creationId xmlns:a16="http://schemas.microsoft.com/office/drawing/2014/main" id="{81D538A5-45E2-1FF1-D125-15308FBBF0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30627" y="3913545"/>
            <a:ext cx="358907" cy="676146"/>
          </a:xfrm>
          <a:prstGeom prst="rect">
            <a:avLst/>
          </a:prstGeom>
        </p:spPr>
      </p:pic>
      <p:pic>
        <p:nvPicPr>
          <p:cNvPr id="58" name="Picture 6">
            <a:extLst>
              <a:ext uri="{FF2B5EF4-FFF2-40B4-BE49-F238E27FC236}">
                <a16:creationId xmlns:a16="http://schemas.microsoft.com/office/drawing/2014/main" id="{47663939-74B4-7F36-552B-239AB8C36A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1619" y="5263168"/>
            <a:ext cx="358907" cy="676146"/>
          </a:xfrm>
          <a:prstGeom prst="rect">
            <a:avLst/>
          </a:prstGeom>
        </p:spPr>
      </p:pic>
      <p:pic>
        <p:nvPicPr>
          <p:cNvPr id="59" name="Picture 6">
            <a:extLst>
              <a:ext uri="{FF2B5EF4-FFF2-40B4-BE49-F238E27FC236}">
                <a16:creationId xmlns:a16="http://schemas.microsoft.com/office/drawing/2014/main" id="{99A2CFC5-7EFA-E7D5-72F1-2320C1D86B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70679" y="5261436"/>
            <a:ext cx="358907" cy="676146"/>
          </a:xfrm>
          <a:prstGeom prst="rect">
            <a:avLst/>
          </a:prstGeom>
        </p:spPr>
      </p:pic>
      <p:pic>
        <p:nvPicPr>
          <p:cNvPr id="60" name="Picture 6">
            <a:extLst>
              <a:ext uri="{FF2B5EF4-FFF2-40B4-BE49-F238E27FC236}">
                <a16:creationId xmlns:a16="http://schemas.microsoft.com/office/drawing/2014/main" id="{55869FE8-56DE-823F-B7FF-0F0AC6FAA4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1468" y="5259704"/>
            <a:ext cx="358907" cy="676146"/>
          </a:xfrm>
          <a:prstGeom prst="rect">
            <a:avLst/>
          </a:prstGeom>
        </p:spPr>
      </p:pic>
      <p:pic>
        <p:nvPicPr>
          <p:cNvPr id="61" name="Picture 6">
            <a:extLst>
              <a:ext uri="{FF2B5EF4-FFF2-40B4-BE49-F238E27FC236}">
                <a16:creationId xmlns:a16="http://schemas.microsoft.com/office/drawing/2014/main" id="{3758EF78-505D-EA9F-7459-822C6AAC0E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76882" y="5258688"/>
            <a:ext cx="358907" cy="676146"/>
          </a:xfrm>
          <a:prstGeom prst="rect">
            <a:avLst/>
          </a:prstGeom>
        </p:spPr>
      </p:pic>
      <p:pic>
        <p:nvPicPr>
          <p:cNvPr id="62" name="Picture 6">
            <a:extLst>
              <a:ext uri="{FF2B5EF4-FFF2-40B4-BE49-F238E27FC236}">
                <a16:creationId xmlns:a16="http://schemas.microsoft.com/office/drawing/2014/main" id="{DAAC9CC3-BA9A-C610-9FD3-97E3FDD4D4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81089" y="5258688"/>
            <a:ext cx="358907" cy="676146"/>
          </a:xfrm>
          <a:prstGeom prst="rect">
            <a:avLst/>
          </a:prstGeom>
        </p:spPr>
      </p:pic>
      <p:pic>
        <p:nvPicPr>
          <p:cNvPr id="63" name="Picture 6">
            <a:extLst>
              <a:ext uri="{FF2B5EF4-FFF2-40B4-BE49-F238E27FC236}">
                <a16:creationId xmlns:a16="http://schemas.microsoft.com/office/drawing/2014/main" id="{49ECB83E-B113-C76C-185E-DD211B7AA3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6420" y="5263168"/>
            <a:ext cx="358907" cy="676146"/>
          </a:xfrm>
          <a:prstGeom prst="rect">
            <a:avLst/>
          </a:prstGeom>
        </p:spPr>
      </p:pic>
      <p:pic>
        <p:nvPicPr>
          <p:cNvPr id="64" name="Picture 6">
            <a:extLst>
              <a:ext uri="{FF2B5EF4-FFF2-40B4-BE49-F238E27FC236}">
                <a16:creationId xmlns:a16="http://schemas.microsoft.com/office/drawing/2014/main" id="{86053A75-7520-C6A7-D353-D944FD4BC6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30627" y="5263168"/>
            <a:ext cx="358907" cy="676146"/>
          </a:xfrm>
          <a:prstGeom prst="rect">
            <a:avLst/>
          </a:prstGeom>
        </p:spPr>
      </p:pic>
      <p:pic>
        <p:nvPicPr>
          <p:cNvPr id="65" name="Picture 6">
            <a:extLst>
              <a:ext uri="{FF2B5EF4-FFF2-40B4-BE49-F238E27FC236}">
                <a16:creationId xmlns:a16="http://schemas.microsoft.com/office/drawing/2014/main" id="{9CC894C9-BA09-365C-EA9C-04900509C3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1619" y="6065346"/>
            <a:ext cx="358907" cy="676146"/>
          </a:xfrm>
          <a:prstGeom prst="rect">
            <a:avLst/>
          </a:prstGeom>
        </p:spPr>
      </p:pic>
      <p:pic>
        <p:nvPicPr>
          <p:cNvPr id="66" name="Picture 6">
            <a:extLst>
              <a:ext uri="{FF2B5EF4-FFF2-40B4-BE49-F238E27FC236}">
                <a16:creationId xmlns:a16="http://schemas.microsoft.com/office/drawing/2014/main" id="{10D7AC75-5A57-0B76-7198-E2124DFD09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70679" y="6063614"/>
            <a:ext cx="358907" cy="676146"/>
          </a:xfrm>
          <a:prstGeom prst="rect">
            <a:avLst/>
          </a:prstGeom>
        </p:spPr>
      </p:pic>
      <p:pic>
        <p:nvPicPr>
          <p:cNvPr id="67" name="Picture 6">
            <a:extLst>
              <a:ext uri="{FF2B5EF4-FFF2-40B4-BE49-F238E27FC236}">
                <a16:creationId xmlns:a16="http://schemas.microsoft.com/office/drawing/2014/main" id="{B2566FB8-8CBD-811C-3ED1-3737D729E5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1468" y="6061882"/>
            <a:ext cx="358907" cy="676146"/>
          </a:xfrm>
          <a:prstGeom prst="rect">
            <a:avLst/>
          </a:prstGeom>
        </p:spPr>
      </p:pic>
      <p:pic>
        <p:nvPicPr>
          <p:cNvPr id="68" name="Picture 6">
            <a:extLst>
              <a:ext uri="{FF2B5EF4-FFF2-40B4-BE49-F238E27FC236}">
                <a16:creationId xmlns:a16="http://schemas.microsoft.com/office/drawing/2014/main" id="{54894A06-FA53-2A7C-6E95-FCFA9431D8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76882" y="6060866"/>
            <a:ext cx="358907" cy="676146"/>
          </a:xfrm>
          <a:prstGeom prst="rect">
            <a:avLst/>
          </a:prstGeom>
        </p:spPr>
      </p:pic>
      <p:pic>
        <p:nvPicPr>
          <p:cNvPr id="69" name="Picture 6">
            <a:extLst>
              <a:ext uri="{FF2B5EF4-FFF2-40B4-BE49-F238E27FC236}">
                <a16:creationId xmlns:a16="http://schemas.microsoft.com/office/drawing/2014/main" id="{A563B433-016A-3DDD-5393-982706739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81089" y="6060866"/>
            <a:ext cx="358907" cy="676146"/>
          </a:xfrm>
          <a:prstGeom prst="rect">
            <a:avLst/>
          </a:prstGeom>
        </p:spPr>
      </p:pic>
      <p:pic>
        <p:nvPicPr>
          <p:cNvPr id="70" name="Picture 6">
            <a:extLst>
              <a:ext uri="{FF2B5EF4-FFF2-40B4-BE49-F238E27FC236}">
                <a16:creationId xmlns:a16="http://schemas.microsoft.com/office/drawing/2014/main" id="{AACB1611-47AE-0598-4DD5-A7F332CB0E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6420" y="6065346"/>
            <a:ext cx="358907" cy="676146"/>
          </a:xfrm>
          <a:prstGeom prst="rect">
            <a:avLst/>
          </a:prstGeom>
        </p:spPr>
      </p:pic>
      <p:pic>
        <p:nvPicPr>
          <p:cNvPr id="71" name="Picture 6">
            <a:extLst>
              <a:ext uri="{FF2B5EF4-FFF2-40B4-BE49-F238E27FC236}">
                <a16:creationId xmlns:a16="http://schemas.microsoft.com/office/drawing/2014/main" id="{A7D9D8D9-D9B4-80A7-63AC-CC280AD7C2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30627" y="6065346"/>
            <a:ext cx="358907" cy="676146"/>
          </a:xfrm>
          <a:prstGeom prst="rect">
            <a:avLst/>
          </a:prstGeom>
        </p:spPr>
      </p:pic>
      <p:pic>
        <p:nvPicPr>
          <p:cNvPr id="72" name="Picture 6">
            <a:extLst>
              <a:ext uri="{FF2B5EF4-FFF2-40B4-BE49-F238E27FC236}">
                <a16:creationId xmlns:a16="http://schemas.microsoft.com/office/drawing/2014/main" id="{3E8ED622-4950-0A27-A034-65C27557F6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24455" y="5290914"/>
            <a:ext cx="358907" cy="676146"/>
          </a:xfrm>
          <a:prstGeom prst="rect">
            <a:avLst/>
          </a:prstGeom>
        </p:spPr>
      </p:pic>
      <p:pic>
        <p:nvPicPr>
          <p:cNvPr id="73" name="Picture 6">
            <a:extLst>
              <a:ext uri="{FF2B5EF4-FFF2-40B4-BE49-F238E27FC236}">
                <a16:creationId xmlns:a16="http://schemas.microsoft.com/office/drawing/2014/main" id="{D292DE40-CAE0-A3E5-800F-B0F07FD1F8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5428" y="6065346"/>
            <a:ext cx="358907" cy="676146"/>
          </a:xfrm>
          <a:prstGeom prst="rect">
            <a:avLst/>
          </a:prstGeom>
        </p:spPr>
      </p:pic>
      <p:sp>
        <p:nvSpPr>
          <p:cNvPr id="74" name="AutoShape 6">
            <a:extLst>
              <a:ext uri="{FF2B5EF4-FFF2-40B4-BE49-F238E27FC236}">
                <a16:creationId xmlns:a16="http://schemas.microsoft.com/office/drawing/2014/main" id="{6A15B601-3E12-2162-5B75-AA56959105DC}"/>
              </a:ext>
            </a:extLst>
          </p:cNvPr>
          <p:cNvSpPr/>
          <p:nvPr/>
        </p:nvSpPr>
        <p:spPr>
          <a:xfrm rot="5400000">
            <a:off x="11185102" y="2016608"/>
            <a:ext cx="576645" cy="0"/>
          </a:xfrm>
          <a:prstGeom prst="line">
            <a:avLst/>
          </a:prstGeom>
          <a:ln w="76200" cap="flat">
            <a:solidFill>
              <a:srgbClr val="FFFFFF"/>
            </a:solidFill>
            <a:prstDash val="solid"/>
            <a:headEnd type="none" w="sm" len="sm"/>
            <a:tailEnd type="none" w="sm" len="sm"/>
          </a:ln>
        </p:spPr>
      </p:sp>
      <p:pic>
        <p:nvPicPr>
          <p:cNvPr id="75" name="Picture 6">
            <a:extLst>
              <a:ext uri="{FF2B5EF4-FFF2-40B4-BE49-F238E27FC236}">
                <a16:creationId xmlns:a16="http://schemas.microsoft.com/office/drawing/2014/main" id="{AA10BF0D-B3B3-B1A4-F842-B5E84F55FE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97428" y="2709145"/>
            <a:ext cx="358907" cy="676146"/>
          </a:xfrm>
          <a:prstGeom prst="rect">
            <a:avLst/>
          </a:prstGeom>
        </p:spPr>
      </p:pic>
      <p:pic>
        <p:nvPicPr>
          <p:cNvPr id="76" name="Picture 6">
            <a:extLst>
              <a:ext uri="{FF2B5EF4-FFF2-40B4-BE49-F238E27FC236}">
                <a16:creationId xmlns:a16="http://schemas.microsoft.com/office/drawing/2014/main" id="{FE73DE81-C109-20D1-EF18-150E79CF4A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1635" y="2709145"/>
            <a:ext cx="358907" cy="676146"/>
          </a:xfrm>
          <a:prstGeom prst="rect">
            <a:avLst/>
          </a:prstGeom>
        </p:spPr>
      </p:pic>
    </p:spTree>
    <p:extLst>
      <p:ext uri="{BB962C8B-B14F-4D97-AF65-F5344CB8AC3E}">
        <p14:creationId xmlns:p14="http://schemas.microsoft.com/office/powerpoint/2010/main" val="51672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387049" y="642520"/>
            <a:ext cx="645663" cy="396262"/>
          </a:xfrm>
          <a:prstGeom prst="rect">
            <a:avLst/>
          </a:prstGeom>
        </p:spPr>
        <p:txBody>
          <a:bodyPr lIns="0" tIns="0" rIns="0" bIns="0" rtlCol="0" anchor="t">
            <a:spAutoFit/>
          </a:bodyPr>
          <a:lstStyle/>
          <a:p>
            <a:pPr algn="ctr">
              <a:lnSpc>
                <a:spcPts val="3260"/>
              </a:lnSpc>
            </a:pPr>
            <a:r>
              <a:rPr lang="en-US" sz="2329">
                <a:solidFill>
                  <a:srgbClr val="FFFFFF"/>
                </a:solidFill>
                <a:latin typeface="Neutraface Text"/>
              </a:rPr>
              <a:t>Noor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7711" y="1127108"/>
            <a:ext cx="542355" cy="1232625"/>
          </a:xfrm>
          <a:prstGeom prst="rect">
            <a:avLst/>
          </a:prstGeom>
        </p:spPr>
      </p:pic>
      <p:sp>
        <p:nvSpPr>
          <p:cNvPr id="4" name="AutoShape 4"/>
          <p:cNvSpPr/>
          <p:nvPr/>
        </p:nvSpPr>
        <p:spPr>
          <a:xfrm>
            <a:off x="2145561" y="1743419"/>
            <a:ext cx="4096063" cy="0"/>
          </a:xfrm>
          <a:prstGeom prst="line">
            <a:avLst/>
          </a:prstGeom>
          <a:ln w="76200" cap="flat">
            <a:solidFill>
              <a:srgbClr val="FFFFFF"/>
            </a:solidFill>
            <a:prstDash val="solid"/>
            <a:headEnd type="none" w="sm" len="sm"/>
            <a:tailEnd type="none" w="sm" len="sm"/>
          </a:ln>
        </p:spPr>
      </p:sp>
      <p:sp>
        <p:nvSpPr>
          <p:cNvPr id="6" name="AutoShape 6"/>
          <p:cNvSpPr/>
          <p:nvPr/>
        </p:nvSpPr>
        <p:spPr>
          <a:xfrm rot="5400000">
            <a:off x="1857238" y="2031742"/>
            <a:ext cx="576645" cy="0"/>
          </a:xfrm>
          <a:prstGeom prst="line">
            <a:avLst/>
          </a:prstGeom>
          <a:ln w="76200" cap="flat">
            <a:solidFill>
              <a:srgbClr val="FFFFFF"/>
            </a:solidFill>
            <a:prstDash val="solid"/>
            <a:headEnd type="none" w="sm" len="sm"/>
            <a:tailEnd type="none" w="sm" len="sm"/>
          </a:ln>
        </p:spPr>
      </p:sp>
      <p:sp>
        <p:nvSpPr>
          <p:cNvPr id="8" name="TextBox 8"/>
          <p:cNvSpPr txBox="1"/>
          <p:nvPr/>
        </p:nvSpPr>
        <p:spPr>
          <a:xfrm>
            <a:off x="1115119" y="2328767"/>
            <a:ext cx="2316239" cy="819455"/>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Family Members</a:t>
            </a:r>
          </a:p>
          <a:p>
            <a:pPr algn="ctr">
              <a:lnSpc>
                <a:spcPts val="3260"/>
              </a:lnSpc>
            </a:pPr>
            <a:r>
              <a:rPr lang="en-US" sz="2329" dirty="0">
                <a:solidFill>
                  <a:srgbClr val="FFFFFF"/>
                </a:solidFill>
                <a:latin typeface="Neutraface Text"/>
              </a:rPr>
              <a:t>JEDDAH</a:t>
            </a:r>
          </a:p>
        </p:txBody>
      </p:sp>
      <p:sp>
        <p:nvSpPr>
          <p:cNvPr id="9" name="TextBox 9"/>
          <p:cNvSpPr txBox="1"/>
          <p:nvPr/>
        </p:nvSpPr>
        <p:spPr>
          <a:xfrm>
            <a:off x="4536056" y="2328766"/>
            <a:ext cx="1406969" cy="1242648"/>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Media</a:t>
            </a:r>
          </a:p>
          <a:p>
            <a:pPr algn="ctr">
              <a:lnSpc>
                <a:spcPts val="3260"/>
              </a:lnSpc>
            </a:pPr>
            <a:r>
              <a:rPr lang="en-US" sz="2329" dirty="0">
                <a:solidFill>
                  <a:srgbClr val="FFFFFF"/>
                </a:solidFill>
                <a:latin typeface="Neutraface Text"/>
              </a:rPr>
              <a:t>TAIF</a:t>
            </a:r>
          </a:p>
          <a:p>
            <a:pPr algn="ctr">
              <a:lnSpc>
                <a:spcPts val="3260"/>
              </a:lnSpc>
            </a:pPr>
            <a:endParaRPr lang="en-US" sz="2329" dirty="0">
              <a:solidFill>
                <a:srgbClr val="FFFFFF"/>
              </a:solidFill>
              <a:latin typeface="Neutraface Text"/>
            </a:endParaRPr>
          </a:p>
        </p:txBody>
      </p:sp>
      <p:sp>
        <p:nvSpPr>
          <p:cNvPr id="31" name="TextBox 8">
            <a:extLst>
              <a:ext uri="{FF2B5EF4-FFF2-40B4-BE49-F238E27FC236}">
                <a16:creationId xmlns:a16="http://schemas.microsoft.com/office/drawing/2014/main" id="{2020FDB4-535C-6139-E58E-8080430B4C3B}"/>
              </a:ext>
            </a:extLst>
          </p:cNvPr>
          <p:cNvSpPr txBox="1"/>
          <p:nvPr/>
        </p:nvSpPr>
        <p:spPr>
          <a:xfrm>
            <a:off x="1115119" y="4191000"/>
            <a:ext cx="2316239"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Colleagues</a:t>
            </a:r>
          </a:p>
        </p:txBody>
      </p:sp>
      <p:sp>
        <p:nvSpPr>
          <p:cNvPr id="32" name="TextBox 8">
            <a:extLst>
              <a:ext uri="{FF2B5EF4-FFF2-40B4-BE49-F238E27FC236}">
                <a16:creationId xmlns:a16="http://schemas.microsoft.com/office/drawing/2014/main" id="{B8FD78EF-C974-A037-B0C6-186229ED01DD}"/>
              </a:ext>
            </a:extLst>
          </p:cNvPr>
          <p:cNvSpPr txBox="1"/>
          <p:nvPr/>
        </p:nvSpPr>
        <p:spPr>
          <a:xfrm>
            <a:off x="1115119" y="333911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25</a:t>
            </a:r>
          </a:p>
        </p:txBody>
      </p:sp>
      <p:sp>
        <p:nvSpPr>
          <p:cNvPr id="33" name="TextBox 8">
            <a:extLst>
              <a:ext uri="{FF2B5EF4-FFF2-40B4-BE49-F238E27FC236}">
                <a16:creationId xmlns:a16="http://schemas.microsoft.com/office/drawing/2014/main" id="{44125F5B-A119-1748-2DB0-B02D55CB0F5B}"/>
              </a:ext>
            </a:extLst>
          </p:cNvPr>
          <p:cNvSpPr txBox="1"/>
          <p:nvPr/>
        </p:nvSpPr>
        <p:spPr>
          <a:xfrm>
            <a:off x="1103167" y="4887924"/>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5</a:t>
            </a:r>
          </a:p>
        </p:txBody>
      </p:sp>
      <p:sp>
        <p:nvSpPr>
          <p:cNvPr id="16" name="AutoShape 6">
            <a:extLst>
              <a:ext uri="{FF2B5EF4-FFF2-40B4-BE49-F238E27FC236}">
                <a16:creationId xmlns:a16="http://schemas.microsoft.com/office/drawing/2014/main" id="{242795F3-20F9-F935-773D-D163221A7163}"/>
              </a:ext>
            </a:extLst>
          </p:cNvPr>
          <p:cNvSpPr/>
          <p:nvPr/>
        </p:nvSpPr>
        <p:spPr>
          <a:xfrm rot="5400000">
            <a:off x="4925552" y="2036093"/>
            <a:ext cx="576645" cy="0"/>
          </a:xfrm>
          <a:prstGeom prst="line">
            <a:avLst/>
          </a:prstGeom>
          <a:ln w="76200" cap="flat">
            <a:solidFill>
              <a:srgbClr val="FFFFFF"/>
            </a:solidFill>
            <a:prstDash val="solid"/>
            <a:headEnd type="none" w="sm" len="sm"/>
            <a:tailEnd type="none" w="sm" len="sm"/>
          </a:ln>
        </p:spPr>
      </p:sp>
      <p:sp>
        <p:nvSpPr>
          <p:cNvPr id="19" name="TextBox 8">
            <a:extLst>
              <a:ext uri="{FF2B5EF4-FFF2-40B4-BE49-F238E27FC236}">
                <a16:creationId xmlns:a16="http://schemas.microsoft.com/office/drawing/2014/main" id="{A5D26E7E-CBDC-7298-8056-E3838DAF5235}"/>
              </a:ext>
            </a:extLst>
          </p:cNvPr>
          <p:cNvSpPr txBox="1"/>
          <p:nvPr/>
        </p:nvSpPr>
        <p:spPr>
          <a:xfrm>
            <a:off x="4094717" y="3415553"/>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3</a:t>
            </a:r>
          </a:p>
        </p:txBody>
      </p:sp>
      <p:sp>
        <p:nvSpPr>
          <p:cNvPr id="13" name="AutoShape 4">
            <a:extLst>
              <a:ext uri="{FF2B5EF4-FFF2-40B4-BE49-F238E27FC236}">
                <a16:creationId xmlns:a16="http://schemas.microsoft.com/office/drawing/2014/main" id="{B710E08F-DC5F-FCF7-1AB6-81F0017DE446}"/>
              </a:ext>
            </a:extLst>
          </p:cNvPr>
          <p:cNvSpPr/>
          <p:nvPr/>
        </p:nvSpPr>
        <p:spPr>
          <a:xfrm>
            <a:off x="7162800" y="1729902"/>
            <a:ext cx="2286000" cy="13517"/>
          </a:xfrm>
          <a:prstGeom prst="line">
            <a:avLst/>
          </a:prstGeom>
          <a:ln w="76200" cap="flat">
            <a:solidFill>
              <a:srgbClr val="FFFFFF"/>
            </a:solidFill>
            <a:prstDash val="solid"/>
            <a:headEnd type="none" w="sm" len="sm"/>
            <a:tailEnd type="none" w="sm" len="sm"/>
          </a:ln>
        </p:spPr>
      </p:sp>
      <p:sp>
        <p:nvSpPr>
          <p:cNvPr id="51" name="TextBox 8">
            <a:extLst>
              <a:ext uri="{FF2B5EF4-FFF2-40B4-BE49-F238E27FC236}">
                <a16:creationId xmlns:a16="http://schemas.microsoft.com/office/drawing/2014/main" id="{618FDE30-1359-2268-8512-9DB29DC480A2}"/>
              </a:ext>
            </a:extLst>
          </p:cNvPr>
          <p:cNvSpPr txBox="1"/>
          <p:nvPr/>
        </p:nvSpPr>
        <p:spPr>
          <a:xfrm>
            <a:off x="10109199" y="3026606"/>
            <a:ext cx="2316239" cy="534057"/>
          </a:xfrm>
          <a:prstGeom prst="rect">
            <a:avLst/>
          </a:prstGeom>
        </p:spPr>
        <p:txBody>
          <a:bodyPr wrap="square" lIns="0" tIns="0" rIns="0" bIns="0" rtlCol="0" anchor="t">
            <a:spAutoFit/>
          </a:bodyPr>
          <a:lstStyle/>
          <a:p>
            <a:pPr algn="ctr">
              <a:lnSpc>
                <a:spcPts val="3260"/>
              </a:lnSpc>
            </a:pPr>
            <a:r>
              <a:rPr lang="en-US" sz="6400" dirty="0">
                <a:solidFill>
                  <a:srgbClr val="FFFF00"/>
                </a:solidFill>
                <a:latin typeface="Neutraface Text"/>
              </a:rPr>
              <a:t>24</a:t>
            </a:r>
          </a:p>
        </p:txBody>
      </p:sp>
      <p:sp>
        <p:nvSpPr>
          <p:cNvPr id="11" name="AutoShape 4">
            <a:extLst>
              <a:ext uri="{FF2B5EF4-FFF2-40B4-BE49-F238E27FC236}">
                <a16:creationId xmlns:a16="http://schemas.microsoft.com/office/drawing/2014/main" id="{BB0D2028-14B7-9B44-2709-494311CA4D23}"/>
              </a:ext>
            </a:extLst>
          </p:cNvPr>
          <p:cNvSpPr/>
          <p:nvPr/>
        </p:nvSpPr>
        <p:spPr>
          <a:xfrm flipV="1">
            <a:off x="7162800" y="1729899"/>
            <a:ext cx="4310625" cy="3"/>
          </a:xfrm>
          <a:prstGeom prst="line">
            <a:avLst/>
          </a:prstGeom>
          <a:ln w="76200" cap="flat">
            <a:solidFill>
              <a:srgbClr val="FFFFFF"/>
            </a:solidFill>
            <a:prstDash val="solid"/>
            <a:headEnd type="none" w="sm" len="sm"/>
            <a:tailEnd type="none" w="sm" len="sm"/>
          </a:ln>
        </p:spPr>
      </p:sp>
      <p:sp>
        <p:nvSpPr>
          <p:cNvPr id="12" name="TextBox 9">
            <a:extLst>
              <a:ext uri="{FF2B5EF4-FFF2-40B4-BE49-F238E27FC236}">
                <a16:creationId xmlns:a16="http://schemas.microsoft.com/office/drawing/2014/main" id="{6C68EDB1-8E06-A127-8A03-1A8878FC93DA}"/>
              </a:ext>
            </a:extLst>
          </p:cNvPr>
          <p:cNvSpPr txBox="1"/>
          <p:nvPr/>
        </p:nvSpPr>
        <p:spPr>
          <a:xfrm>
            <a:off x="10563835" y="2401317"/>
            <a:ext cx="1406969" cy="396262"/>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MEDINA</a:t>
            </a:r>
          </a:p>
        </p:txBody>
      </p:sp>
      <p:sp>
        <p:nvSpPr>
          <p:cNvPr id="50" name="AutoShape 6">
            <a:extLst>
              <a:ext uri="{FF2B5EF4-FFF2-40B4-BE49-F238E27FC236}">
                <a16:creationId xmlns:a16="http://schemas.microsoft.com/office/drawing/2014/main" id="{0489706B-D7E7-3FF3-DF3F-97732DF5F937}"/>
              </a:ext>
            </a:extLst>
          </p:cNvPr>
          <p:cNvSpPr/>
          <p:nvPr/>
        </p:nvSpPr>
        <p:spPr>
          <a:xfrm rot="5400000">
            <a:off x="11185102" y="2016608"/>
            <a:ext cx="576645" cy="0"/>
          </a:xfrm>
          <a:prstGeom prst="line">
            <a:avLst/>
          </a:prstGeom>
          <a:ln w="76200" cap="flat">
            <a:solidFill>
              <a:srgbClr val="FFFFFF"/>
            </a:solidFill>
            <a:prstDash val="solid"/>
            <a:headEnd type="none" w="sm" len="sm"/>
            <a:tailEnd type="none" w="sm" len="sm"/>
          </a:ln>
        </p:spPr>
      </p:sp>
    </p:spTree>
    <p:extLst>
      <p:ext uri="{BB962C8B-B14F-4D97-AF65-F5344CB8AC3E}">
        <p14:creationId xmlns:p14="http://schemas.microsoft.com/office/powerpoint/2010/main" val="3635429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6281705" y="83720"/>
            <a:ext cx="645663" cy="396262"/>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Noor</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22567" y="562874"/>
            <a:ext cx="542355" cy="1232625"/>
          </a:xfrm>
          <a:prstGeom prst="rect">
            <a:avLst/>
          </a:prstGeom>
        </p:spPr>
      </p:pic>
      <p:sp>
        <p:nvSpPr>
          <p:cNvPr id="4" name="AutoShape 4"/>
          <p:cNvSpPr/>
          <p:nvPr/>
        </p:nvSpPr>
        <p:spPr>
          <a:xfrm flipV="1">
            <a:off x="755933" y="1041728"/>
            <a:ext cx="5334698" cy="2269"/>
          </a:xfrm>
          <a:prstGeom prst="line">
            <a:avLst/>
          </a:prstGeom>
          <a:ln w="76200" cap="flat">
            <a:solidFill>
              <a:srgbClr val="FFFFFF"/>
            </a:solidFill>
            <a:prstDash val="solid"/>
            <a:headEnd type="none" w="sm" len="sm"/>
            <a:tailEnd type="none" w="sm" len="sm"/>
          </a:ln>
        </p:spPr>
      </p:sp>
      <p:sp>
        <p:nvSpPr>
          <p:cNvPr id="8" name="AutoShape 8"/>
          <p:cNvSpPr/>
          <p:nvPr/>
        </p:nvSpPr>
        <p:spPr>
          <a:xfrm flipV="1">
            <a:off x="7096858" y="1043997"/>
            <a:ext cx="4739541" cy="3"/>
          </a:xfrm>
          <a:prstGeom prst="line">
            <a:avLst/>
          </a:prstGeom>
          <a:ln w="76200" cap="flat">
            <a:solidFill>
              <a:srgbClr val="FFFFFF"/>
            </a:solidFill>
            <a:prstDash val="solid"/>
            <a:headEnd type="none" w="sm" len="sm"/>
            <a:tailEnd type="none" w="sm" len="sm"/>
          </a:ln>
        </p:spPr>
        <p:txBody>
          <a:bodyPr/>
          <a:lstStyle/>
          <a:p>
            <a:endParaRPr lang="en-US" sz="1200" dirty="0"/>
          </a:p>
        </p:txBody>
      </p:sp>
      <p:sp>
        <p:nvSpPr>
          <p:cNvPr id="9" name="AutoShape 9"/>
          <p:cNvSpPr/>
          <p:nvPr/>
        </p:nvSpPr>
        <p:spPr>
          <a:xfrm rot="5400000">
            <a:off x="498798" y="1332320"/>
            <a:ext cx="576645" cy="0"/>
          </a:xfrm>
          <a:prstGeom prst="line">
            <a:avLst/>
          </a:prstGeom>
          <a:ln w="76200" cap="flat">
            <a:solidFill>
              <a:srgbClr val="FFFFFF"/>
            </a:solidFill>
            <a:prstDash val="solid"/>
            <a:headEnd type="none" w="sm" len="sm"/>
            <a:tailEnd type="none" w="sm" len="sm"/>
          </a:ln>
        </p:spPr>
      </p:sp>
      <p:sp>
        <p:nvSpPr>
          <p:cNvPr id="11" name="AutoShape 11"/>
          <p:cNvSpPr/>
          <p:nvPr/>
        </p:nvSpPr>
        <p:spPr>
          <a:xfrm rot="5400000">
            <a:off x="7167531" y="1332320"/>
            <a:ext cx="576645" cy="0"/>
          </a:xfrm>
          <a:prstGeom prst="line">
            <a:avLst/>
          </a:prstGeom>
          <a:ln w="76200" cap="flat">
            <a:solidFill>
              <a:srgbClr val="FFFFFF"/>
            </a:solidFill>
            <a:prstDash val="solid"/>
            <a:headEnd type="none" w="sm" len="sm"/>
            <a:tailEnd type="none" w="sm" len="sm"/>
          </a:ln>
        </p:spPr>
      </p:sp>
      <p:sp>
        <p:nvSpPr>
          <p:cNvPr id="14" name="TextBox 14"/>
          <p:cNvSpPr txBox="1"/>
          <p:nvPr/>
        </p:nvSpPr>
        <p:spPr>
          <a:xfrm>
            <a:off x="10593795" y="1645539"/>
            <a:ext cx="1814524" cy="396262"/>
          </a:xfrm>
          <a:prstGeom prst="rect">
            <a:avLst/>
          </a:prstGeom>
        </p:spPr>
        <p:txBody>
          <a:bodyPr lIns="0" tIns="0" rIns="0" bIns="0" rtlCol="0" anchor="t">
            <a:spAutoFit/>
          </a:bodyPr>
          <a:lstStyle/>
          <a:p>
            <a:pPr algn="ctr">
              <a:lnSpc>
                <a:spcPts val="3260"/>
              </a:lnSpc>
            </a:pPr>
            <a:r>
              <a:rPr lang="en-US" sz="2329" dirty="0">
                <a:solidFill>
                  <a:srgbClr val="FFFFFF"/>
                </a:solidFill>
                <a:latin typeface="Neutraface Text"/>
              </a:rPr>
              <a:t>Bedu</a:t>
            </a:r>
          </a:p>
        </p:txBody>
      </p:sp>
      <p:sp>
        <p:nvSpPr>
          <p:cNvPr id="15" name="TextBox 15"/>
          <p:cNvSpPr txBox="1"/>
          <p:nvPr/>
        </p:nvSpPr>
        <p:spPr>
          <a:xfrm>
            <a:off x="6857066" y="1732979"/>
            <a:ext cx="1179521" cy="396262"/>
          </a:xfrm>
          <a:prstGeom prst="rect">
            <a:avLst/>
          </a:prstGeom>
        </p:spPr>
        <p:txBody>
          <a:bodyPr wrap="square" lIns="0" tIns="0" rIns="0" bIns="0" rtlCol="0" anchor="t">
            <a:spAutoFit/>
          </a:bodyPr>
          <a:lstStyle/>
          <a:p>
            <a:pPr algn="ctr">
              <a:lnSpc>
                <a:spcPts val="3260"/>
              </a:lnSpc>
            </a:pPr>
            <a:r>
              <a:rPr lang="en-US" sz="2329" dirty="0">
                <a:solidFill>
                  <a:srgbClr val="FFFFFF"/>
                </a:solidFill>
                <a:latin typeface="Neutraface Text"/>
              </a:rPr>
              <a:t>Media</a:t>
            </a:r>
          </a:p>
        </p:txBody>
      </p:sp>
      <p:sp>
        <p:nvSpPr>
          <p:cNvPr id="107" name="AutoShape 9">
            <a:extLst>
              <a:ext uri="{FF2B5EF4-FFF2-40B4-BE49-F238E27FC236}">
                <a16:creationId xmlns:a16="http://schemas.microsoft.com/office/drawing/2014/main" id="{FF911DC1-D871-2E6F-3BA1-CFE9310681FA}"/>
              </a:ext>
            </a:extLst>
          </p:cNvPr>
          <p:cNvSpPr/>
          <p:nvPr/>
        </p:nvSpPr>
        <p:spPr>
          <a:xfrm rot="5400000">
            <a:off x="11548076" y="1332320"/>
            <a:ext cx="576645" cy="0"/>
          </a:xfrm>
          <a:prstGeom prst="line">
            <a:avLst/>
          </a:prstGeom>
          <a:ln w="76200" cap="flat">
            <a:solidFill>
              <a:srgbClr val="FFFFFF"/>
            </a:solidFill>
            <a:prstDash val="solid"/>
            <a:headEnd type="none" w="sm" len="sm"/>
            <a:tailEnd type="none" w="sm" len="sm"/>
          </a:ln>
        </p:spPr>
      </p:sp>
      <p:sp>
        <p:nvSpPr>
          <p:cNvPr id="16" name="AutoShape 6">
            <a:extLst>
              <a:ext uri="{FF2B5EF4-FFF2-40B4-BE49-F238E27FC236}">
                <a16:creationId xmlns:a16="http://schemas.microsoft.com/office/drawing/2014/main" id="{BF1BD4D0-A2AE-DBC7-83E5-08869A9C96D5}"/>
              </a:ext>
            </a:extLst>
          </p:cNvPr>
          <p:cNvSpPr/>
          <p:nvPr/>
        </p:nvSpPr>
        <p:spPr>
          <a:xfrm rot="5400000">
            <a:off x="11292806" y="3565783"/>
            <a:ext cx="361245" cy="0"/>
          </a:xfrm>
          <a:prstGeom prst="line">
            <a:avLst/>
          </a:prstGeom>
          <a:ln w="76200" cap="flat">
            <a:solidFill>
              <a:srgbClr val="FFFFFF"/>
            </a:solidFill>
            <a:prstDash val="solid"/>
            <a:headEnd type="none" w="sm" len="sm"/>
            <a:tailEnd type="none" w="sm" len="sm"/>
          </a:ln>
        </p:spPr>
      </p:sp>
      <p:sp>
        <p:nvSpPr>
          <p:cNvPr id="41" name="AutoShape 4">
            <a:extLst>
              <a:ext uri="{FF2B5EF4-FFF2-40B4-BE49-F238E27FC236}">
                <a16:creationId xmlns:a16="http://schemas.microsoft.com/office/drawing/2014/main" id="{1BDF9DF2-D8A9-34C6-A496-0B4E223A7082}"/>
              </a:ext>
            </a:extLst>
          </p:cNvPr>
          <p:cNvSpPr/>
          <p:nvPr/>
        </p:nvSpPr>
        <p:spPr>
          <a:xfrm>
            <a:off x="8968807" y="3751859"/>
            <a:ext cx="3127552" cy="20114"/>
          </a:xfrm>
          <a:prstGeom prst="line">
            <a:avLst/>
          </a:prstGeom>
          <a:ln w="76200" cap="flat">
            <a:solidFill>
              <a:srgbClr val="FFFFFF"/>
            </a:solidFill>
            <a:prstDash val="solid"/>
            <a:headEnd type="none" w="sm" len="sm"/>
            <a:tailEnd type="none" w="sm" len="sm"/>
          </a:ln>
        </p:spPr>
      </p:sp>
      <p:sp>
        <p:nvSpPr>
          <p:cNvPr id="95" name="AutoShape 4">
            <a:extLst>
              <a:ext uri="{FF2B5EF4-FFF2-40B4-BE49-F238E27FC236}">
                <a16:creationId xmlns:a16="http://schemas.microsoft.com/office/drawing/2014/main" id="{76191199-F846-1594-5D41-EDBB49F971DB}"/>
              </a:ext>
            </a:extLst>
          </p:cNvPr>
          <p:cNvSpPr/>
          <p:nvPr/>
        </p:nvSpPr>
        <p:spPr>
          <a:xfrm>
            <a:off x="8276830" y="5105959"/>
            <a:ext cx="3815541" cy="3"/>
          </a:xfrm>
          <a:prstGeom prst="line">
            <a:avLst/>
          </a:prstGeom>
          <a:ln w="76200" cap="flat">
            <a:solidFill>
              <a:srgbClr val="FFFFFF"/>
            </a:solidFill>
            <a:prstDash val="solid"/>
            <a:headEnd type="none" w="sm" len="sm"/>
            <a:tailEnd type="none" w="sm" len="sm"/>
          </a:ln>
        </p:spPr>
      </p:sp>
      <p:pic>
        <p:nvPicPr>
          <p:cNvPr id="138" name="Picture 6">
            <a:extLst>
              <a:ext uri="{FF2B5EF4-FFF2-40B4-BE49-F238E27FC236}">
                <a16:creationId xmlns:a16="http://schemas.microsoft.com/office/drawing/2014/main" id="{9B3735FA-4E9B-60FA-3E88-DA5612BF6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591" y="2154549"/>
            <a:ext cx="489059" cy="1111499"/>
          </a:xfrm>
          <a:prstGeom prst="rect">
            <a:avLst/>
          </a:prstGeom>
        </p:spPr>
      </p:pic>
      <p:pic>
        <p:nvPicPr>
          <p:cNvPr id="139" name="Picture 7">
            <a:extLst>
              <a:ext uri="{FF2B5EF4-FFF2-40B4-BE49-F238E27FC236}">
                <a16:creationId xmlns:a16="http://schemas.microsoft.com/office/drawing/2014/main" id="{DC608D61-22BA-88E4-303E-F857DEDC62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0125" y="2160762"/>
            <a:ext cx="489059" cy="1111499"/>
          </a:xfrm>
          <a:prstGeom prst="rect">
            <a:avLst/>
          </a:prstGeom>
        </p:spPr>
      </p:pic>
      <p:pic>
        <p:nvPicPr>
          <p:cNvPr id="140" name="Picture 8">
            <a:extLst>
              <a:ext uri="{FF2B5EF4-FFF2-40B4-BE49-F238E27FC236}">
                <a16:creationId xmlns:a16="http://schemas.microsoft.com/office/drawing/2014/main" id="{19330DA3-882B-D520-C466-8D63024DA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67306" y="2167481"/>
            <a:ext cx="489059" cy="1111499"/>
          </a:xfrm>
          <a:prstGeom prst="rect">
            <a:avLst/>
          </a:prstGeom>
        </p:spPr>
      </p:pic>
      <p:sp>
        <p:nvSpPr>
          <p:cNvPr id="144" name="AutoShape 12">
            <a:extLst>
              <a:ext uri="{FF2B5EF4-FFF2-40B4-BE49-F238E27FC236}">
                <a16:creationId xmlns:a16="http://schemas.microsoft.com/office/drawing/2014/main" id="{175DB28A-AE62-3051-3552-8CD606FD5B3A}"/>
              </a:ext>
            </a:extLst>
          </p:cNvPr>
          <p:cNvSpPr/>
          <p:nvPr/>
        </p:nvSpPr>
        <p:spPr>
          <a:xfrm rot="5400000">
            <a:off x="1863838" y="1303987"/>
            <a:ext cx="519980" cy="0"/>
          </a:xfrm>
          <a:prstGeom prst="line">
            <a:avLst/>
          </a:prstGeom>
          <a:ln w="66675" cap="flat">
            <a:solidFill>
              <a:srgbClr val="FFFFFF"/>
            </a:solidFill>
            <a:prstDash val="solid"/>
            <a:headEnd type="none" w="sm" len="sm"/>
            <a:tailEnd type="none" w="sm" len="sm"/>
          </a:ln>
        </p:spPr>
      </p:sp>
      <p:sp>
        <p:nvSpPr>
          <p:cNvPr id="145" name="AutoShape 13">
            <a:extLst>
              <a:ext uri="{FF2B5EF4-FFF2-40B4-BE49-F238E27FC236}">
                <a16:creationId xmlns:a16="http://schemas.microsoft.com/office/drawing/2014/main" id="{45071803-55F9-23A3-46E6-63821042E62B}"/>
              </a:ext>
            </a:extLst>
          </p:cNvPr>
          <p:cNvSpPr/>
          <p:nvPr/>
        </p:nvSpPr>
        <p:spPr>
          <a:xfrm rot="5400000">
            <a:off x="3407383" y="1309809"/>
            <a:ext cx="519980" cy="0"/>
          </a:xfrm>
          <a:prstGeom prst="line">
            <a:avLst/>
          </a:prstGeom>
          <a:ln w="66675" cap="flat">
            <a:solidFill>
              <a:srgbClr val="FFFFFF"/>
            </a:solidFill>
            <a:prstDash val="solid"/>
            <a:headEnd type="none" w="sm" len="sm"/>
            <a:tailEnd type="none" w="sm" len="sm"/>
          </a:ln>
        </p:spPr>
      </p:sp>
      <p:sp>
        <p:nvSpPr>
          <p:cNvPr id="147" name="TextBox 15">
            <a:extLst>
              <a:ext uri="{FF2B5EF4-FFF2-40B4-BE49-F238E27FC236}">
                <a16:creationId xmlns:a16="http://schemas.microsoft.com/office/drawing/2014/main" id="{12A07036-92D6-6513-DA5B-FB57DA816BFF}"/>
              </a:ext>
            </a:extLst>
          </p:cNvPr>
          <p:cNvSpPr txBox="1"/>
          <p:nvPr/>
        </p:nvSpPr>
        <p:spPr>
          <a:xfrm>
            <a:off x="335179" y="1703497"/>
            <a:ext cx="903883"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Brother</a:t>
            </a:r>
          </a:p>
        </p:txBody>
      </p:sp>
      <p:sp>
        <p:nvSpPr>
          <p:cNvPr id="149" name="TextBox 17">
            <a:extLst>
              <a:ext uri="{FF2B5EF4-FFF2-40B4-BE49-F238E27FC236}">
                <a16:creationId xmlns:a16="http://schemas.microsoft.com/office/drawing/2014/main" id="{346FAC06-78F9-415B-5EBD-A43A8CDED399}"/>
              </a:ext>
            </a:extLst>
          </p:cNvPr>
          <p:cNvSpPr txBox="1"/>
          <p:nvPr/>
        </p:nvSpPr>
        <p:spPr>
          <a:xfrm>
            <a:off x="3020205" y="1654357"/>
            <a:ext cx="1323597" cy="346633"/>
          </a:xfrm>
          <a:prstGeom prst="rect">
            <a:avLst/>
          </a:prstGeom>
        </p:spPr>
        <p:txBody>
          <a:bodyPr wrap="square" lIns="0" tIns="0" rIns="0" bIns="0" rtlCol="0" anchor="t">
            <a:spAutoFit/>
          </a:bodyPr>
          <a:lstStyle/>
          <a:p>
            <a:pPr algn="ctr">
              <a:lnSpc>
                <a:spcPts val="2939"/>
              </a:lnSpc>
            </a:pPr>
            <a:r>
              <a:rPr lang="en-US" sz="2000" dirty="0">
                <a:solidFill>
                  <a:srgbClr val="FFFFFF"/>
                </a:solidFill>
                <a:latin typeface="Neutraface Text"/>
              </a:rPr>
              <a:t>Daughters</a:t>
            </a:r>
          </a:p>
        </p:txBody>
      </p:sp>
      <p:sp>
        <p:nvSpPr>
          <p:cNvPr id="150" name="TextBox 18">
            <a:extLst>
              <a:ext uri="{FF2B5EF4-FFF2-40B4-BE49-F238E27FC236}">
                <a16:creationId xmlns:a16="http://schemas.microsoft.com/office/drawing/2014/main" id="{A0580D28-5943-88EC-399D-917D2C3E73B5}"/>
              </a:ext>
            </a:extLst>
          </p:cNvPr>
          <p:cNvSpPr txBox="1"/>
          <p:nvPr/>
        </p:nvSpPr>
        <p:spPr>
          <a:xfrm>
            <a:off x="1612464" y="1690126"/>
            <a:ext cx="1076176" cy="346633"/>
          </a:xfrm>
          <a:prstGeom prst="rect">
            <a:avLst/>
          </a:prstGeom>
        </p:spPr>
        <p:txBody>
          <a:bodyPr lIns="0" tIns="0" rIns="0" bIns="0" rtlCol="0" anchor="t">
            <a:spAutoFit/>
          </a:bodyPr>
          <a:lstStyle/>
          <a:p>
            <a:pPr algn="ctr">
              <a:lnSpc>
                <a:spcPts val="2939"/>
              </a:lnSpc>
            </a:pPr>
            <a:r>
              <a:rPr lang="en-US" sz="2000" dirty="0">
                <a:solidFill>
                  <a:srgbClr val="FFFFFF"/>
                </a:solidFill>
                <a:latin typeface="Neutraface Text"/>
              </a:rPr>
              <a:t>Sisters</a:t>
            </a:r>
          </a:p>
        </p:txBody>
      </p:sp>
      <p:sp>
        <p:nvSpPr>
          <p:cNvPr id="156" name="AutoShape 12">
            <a:extLst>
              <a:ext uri="{FF2B5EF4-FFF2-40B4-BE49-F238E27FC236}">
                <a16:creationId xmlns:a16="http://schemas.microsoft.com/office/drawing/2014/main" id="{E9A9C055-3FE6-4C1D-0406-8FC37B7FDAD2}"/>
              </a:ext>
            </a:extLst>
          </p:cNvPr>
          <p:cNvSpPr/>
          <p:nvPr/>
        </p:nvSpPr>
        <p:spPr>
          <a:xfrm rot="5400000">
            <a:off x="644654" y="3565783"/>
            <a:ext cx="316314" cy="0"/>
          </a:xfrm>
          <a:prstGeom prst="line">
            <a:avLst/>
          </a:prstGeom>
          <a:ln w="66675" cap="flat">
            <a:solidFill>
              <a:srgbClr val="FFFFFF"/>
            </a:solidFill>
            <a:prstDash val="solid"/>
            <a:headEnd type="none" w="sm" len="sm"/>
            <a:tailEnd type="none" w="sm" len="sm"/>
          </a:ln>
        </p:spPr>
      </p:sp>
      <p:sp>
        <p:nvSpPr>
          <p:cNvPr id="157" name="AutoShape 5">
            <a:extLst>
              <a:ext uri="{FF2B5EF4-FFF2-40B4-BE49-F238E27FC236}">
                <a16:creationId xmlns:a16="http://schemas.microsoft.com/office/drawing/2014/main" id="{0D91E80E-D572-EDC6-E783-05065C0EAEC0}"/>
              </a:ext>
            </a:extLst>
          </p:cNvPr>
          <p:cNvSpPr/>
          <p:nvPr/>
        </p:nvSpPr>
        <p:spPr>
          <a:xfrm>
            <a:off x="444117" y="3723940"/>
            <a:ext cx="794525" cy="1"/>
          </a:xfrm>
          <a:prstGeom prst="line">
            <a:avLst/>
          </a:prstGeom>
          <a:ln w="66675" cap="flat">
            <a:solidFill>
              <a:srgbClr val="FFFFFF"/>
            </a:solidFill>
            <a:prstDash val="solid"/>
            <a:headEnd type="none" w="sm" len="sm"/>
            <a:tailEnd type="none" w="sm" len="sm"/>
          </a:ln>
        </p:spPr>
      </p:sp>
      <p:sp>
        <p:nvSpPr>
          <p:cNvPr id="158" name="TextBox 15">
            <a:extLst>
              <a:ext uri="{FF2B5EF4-FFF2-40B4-BE49-F238E27FC236}">
                <a16:creationId xmlns:a16="http://schemas.microsoft.com/office/drawing/2014/main" id="{39D2E6FD-52CE-EB2C-716D-EE832AA7477F}"/>
              </a:ext>
            </a:extLst>
          </p:cNvPr>
          <p:cNvSpPr txBox="1"/>
          <p:nvPr/>
        </p:nvSpPr>
        <p:spPr>
          <a:xfrm>
            <a:off x="999799" y="3714584"/>
            <a:ext cx="954531" cy="324063"/>
          </a:xfrm>
          <a:prstGeom prst="rect">
            <a:avLst/>
          </a:prstGeom>
        </p:spPr>
        <p:txBody>
          <a:bodyPr wrap="square" lIns="0" tIns="0" rIns="0" bIns="0" rtlCol="0" anchor="t">
            <a:spAutoFit/>
          </a:bodyPr>
          <a:lstStyle/>
          <a:p>
            <a:pPr algn="ctr">
              <a:lnSpc>
                <a:spcPts val="2939"/>
              </a:lnSpc>
            </a:pPr>
            <a:r>
              <a:rPr lang="en-US" sz="1333" dirty="0">
                <a:solidFill>
                  <a:srgbClr val="FFFFFF"/>
                </a:solidFill>
                <a:latin typeface="Neutraface Text"/>
              </a:rPr>
              <a:t>Colleagues</a:t>
            </a:r>
          </a:p>
        </p:txBody>
      </p:sp>
      <p:pic>
        <p:nvPicPr>
          <p:cNvPr id="161" name="Picture 6">
            <a:extLst>
              <a:ext uri="{FF2B5EF4-FFF2-40B4-BE49-F238E27FC236}">
                <a16:creationId xmlns:a16="http://schemas.microsoft.com/office/drawing/2014/main" id="{C2B983DD-CAB0-DDFF-BB17-2528D5351F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118" y="4140864"/>
            <a:ext cx="387201" cy="676146"/>
          </a:xfrm>
          <a:prstGeom prst="rect">
            <a:avLst/>
          </a:prstGeom>
        </p:spPr>
      </p:pic>
      <p:pic>
        <p:nvPicPr>
          <p:cNvPr id="162" name="Picture 6">
            <a:extLst>
              <a:ext uri="{FF2B5EF4-FFF2-40B4-BE49-F238E27FC236}">
                <a16:creationId xmlns:a16="http://schemas.microsoft.com/office/drawing/2014/main" id="{606A4D6A-082E-FD05-A317-CF49C7B6A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800" y="4148580"/>
            <a:ext cx="358907" cy="676146"/>
          </a:xfrm>
          <a:prstGeom prst="rect">
            <a:avLst/>
          </a:prstGeom>
        </p:spPr>
      </p:pic>
      <p:pic>
        <p:nvPicPr>
          <p:cNvPr id="163" name="Picture 6">
            <a:extLst>
              <a:ext uri="{FF2B5EF4-FFF2-40B4-BE49-F238E27FC236}">
                <a16:creationId xmlns:a16="http://schemas.microsoft.com/office/drawing/2014/main" id="{5CC27A53-16A8-1C1B-4C5A-9DD76D0F06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8859" y="4146848"/>
            <a:ext cx="358907" cy="676146"/>
          </a:xfrm>
          <a:prstGeom prst="rect">
            <a:avLst/>
          </a:prstGeom>
        </p:spPr>
      </p:pic>
      <p:pic>
        <p:nvPicPr>
          <p:cNvPr id="164" name="Picture 6">
            <a:extLst>
              <a:ext uri="{FF2B5EF4-FFF2-40B4-BE49-F238E27FC236}">
                <a16:creationId xmlns:a16="http://schemas.microsoft.com/office/drawing/2014/main" id="{8A22859B-7B53-83E0-3EE0-2ACE783F2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79649" y="4145116"/>
            <a:ext cx="358907" cy="676146"/>
          </a:xfrm>
          <a:prstGeom prst="rect">
            <a:avLst/>
          </a:prstGeom>
        </p:spPr>
      </p:pic>
      <p:pic>
        <p:nvPicPr>
          <p:cNvPr id="165" name="Picture 6">
            <a:extLst>
              <a:ext uri="{FF2B5EF4-FFF2-40B4-BE49-F238E27FC236}">
                <a16:creationId xmlns:a16="http://schemas.microsoft.com/office/drawing/2014/main" id="{E6B4AF11-0DC1-B2C6-2F41-5FDDBA0518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95063" y="4144100"/>
            <a:ext cx="358907" cy="676146"/>
          </a:xfrm>
          <a:prstGeom prst="rect">
            <a:avLst/>
          </a:prstGeom>
        </p:spPr>
      </p:pic>
      <p:pic>
        <p:nvPicPr>
          <p:cNvPr id="166" name="Picture 6">
            <a:extLst>
              <a:ext uri="{FF2B5EF4-FFF2-40B4-BE49-F238E27FC236}">
                <a16:creationId xmlns:a16="http://schemas.microsoft.com/office/drawing/2014/main" id="{B23DE5A4-EDE5-0726-DB81-064718F5B8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9270" y="4144100"/>
            <a:ext cx="358907" cy="676146"/>
          </a:xfrm>
          <a:prstGeom prst="rect">
            <a:avLst/>
          </a:prstGeom>
        </p:spPr>
      </p:pic>
      <p:sp>
        <p:nvSpPr>
          <p:cNvPr id="235" name="TextBox 234">
            <a:extLst>
              <a:ext uri="{FF2B5EF4-FFF2-40B4-BE49-F238E27FC236}">
                <a16:creationId xmlns:a16="http://schemas.microsoft.com/office/drawing/2014/main" id="{73DFF597-10A4-5403-D32C-54DCD42F5679}"/>
              </a:ext>
            </a:extLst>
          </p:cNvPr>
          <p:cNvSpPr txBox="1"/>
          <p:nvPr/>
        </p:nvSpPr>
        <p:spPr>
          <a:xfrm>
            <a:off x="26013" y="3707144"/>
            <a:ext cx="800263" cy="416396"/>
          </a:xfrm>
          <a:prstGeom prst="rect">
            <a:avLst/>
          </a:prstGeom>
          <a:noFill/>
        </p:spPr>
        <p:txBody>
          <a:bodyPr wrap="square">
            <a:spAutoFit/>
          </a:bodyPr>
          <a:lstStyle/>
          <a:p>
            <a:pPr algn="ctr">
              <a:lnSpc>
                <a:spcPts val="2939"/>
              </a:lnSpc>
            </a:pPr>
            <a:r>
              <a:rPr lang="en-US" sz="1333" dirty="0">
                <a:solidFill>
                  <a:srgbClr val="FFFFFF"/>
                </a:solidFill>
                <a:latin typeface="Neutraface Text"/>
              </a:rPr>
              <a:t>Wife</a:t>
            </a:r>
          </a:p>
        </p:txBody>
      </p:sp>
      <p:pic>
        <p:nvPicPr>
          <p:cNvPr id="236" name="Picture 8">
            <a:extLst>
              <a:ext uri="{FF2B5EF4-FFF2-40B4-BE49-F238E27FC236}">
                <a16:creationId xmlns:a16="http://schemas.microsoft.com/office/drawing/2014/main" id="{26E83CE8-FB18-40DC-3A78-3604EE7E9B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07519" y="2180159"/>
            <a:ext cx="489059" cy="1111499"/>
          </a:xfrm>
          <a:prstGeom prst="rect">
            <a:avLst/>
          </a:prstGeom>
        </p:spPr>
      </p:pic>
      <p:pic>
        <p:nvPicPr>
          <p:cNvPr id="237" name="Picture 8">
            <a:extLst>
              <a:ext uri="{FF2B5EF4-FFF2-40B4-BE49-F238E27FC236}">
                <a16:creationId xmlns:a16="http://schemas.microsoft.com/office/drawing/2014/main" id="{BB5DFCDA-A666-A0A9-334B-856E813D1D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5535" y="2184689"/>
            <a:ext cx="489059" cy="1111499"/>
          </a:xfrm>
          <a:prstGeom prst="rect">
            <a:avLst/>
          </a:prstGeom>
        </p:spPr>
      </p:pic>
      <p:pic>
        <p:nvPicPr>
          <p:cNvPr id="238" name="Picture 8">
            <a:extLst>
              <a:ext uri="{FF2B5EF4-FFF2-40B4-BE49-F238E27FC236}">
                <a16:creationId xmlns:a16="http://schemas.microsoft.com/office/drawing/2014/main" id="{DD0F83FF-AFFB-5958-528A-72BACBDC53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72931" y="2184689"/>
            <a:ext cx="489059" cy="1111499"/>
          </a:xfrm>
          <a:prstGeom prst="rect">
            <a:avLst/>
          </a:prstGeom>
        </p:spPr>
      </p:pic>
      <p:pic>
        <p:nvPicPr>
          <p:cNvPr id="240" name="Picture 8">
            <a:extLst>
              <a:ext uri="{FF2B5EF4-FFF2-40B4-BE49-F238E27FC236}">
                <a16:creationId xmlns:a16="http://schemas.microsoft.com/office/drawing/2014/main" id="{F58F4F8E-8615-1156-B821-280218527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39667" y="2195031"/>
            <a:ext cx="489059" cy="1111499"/>
          </a:xfrm>
          <a:prstGeom prst="rect">
            <a:avLst/>
          </a:prstGeom>
        </p:spPr>
      </p:pic>
      <p:pic>
        <p:nvPicPr>
          <p:cNvPr id="241" name="Picture 8">
            <a:extLst>
              <a:ext uri="{FF2B5EF4-FFF2-40B4-BE49-F238E27FC236}">
                <a16:creationId xmlns:a16="http://schemas.microsoft.com/office/drawing/2014/main" id="{1F83A6F7-BB78-093D-E2DB-99BB915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02891" y="2160762"/>
            <a:ext cx="487872" cy="1108800"/>
          </a:xfrm>
          <a:prstGeom prst="rect">
            <a:avLst/>
          </a:prstGeom>
        </p:spPr>
      </p:pic>
      <p:pic>
        <p:nvPicPr>
          <p:cNvPr id="242" name="Picture 6">
            <a:extLst>
              <a:ext uri="{FF2B5EF4-FFF2-40B4-BE49-F238E27FC236}">
                <a16:creationId xmlns:a16="http://schemas.microsoft.com/office/drawing/2014/main" id="{5531DD8E-B389-C485-2372-A116E7750B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62359" y="3848153"/>
            <a:ext cx="358907" cy="676146"/>
          </a:xfrm>
          <a:prstGeom prst="rect">
            <a:avLst/>
          </a:prstGeom>
        </p:spPr>
      </p:pic>
      <p:pic>
        <p:nvPicPr>
          <p:cNvPr id="243" name="Picture 6">
            <a:extLst>
              <a:ext uri="{FF2B5EF4-FFF2-40B4-BE49-F238E27FC236}">
                <a16:creationId xmlns:a16="http://schemas.microsoft.com/office/drawing/2014/main" id="{9CCE66CE-049C-67E7-494A-B1157D6C0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95656" y="3848154"/>
            <a:ext cx="358907" cy="676146"/>
          </a:xfrm>
          <a:prstGeom prst="rect">
            <a:avLst/>
          </a:prstGeom>
        </p:spPr>
      </p:pic>
      <p:sp>
        <p:nvSpPr>
          <p:cNvPr id="244" name="AutoShape 12">
            <a:extLst>
              <a:ext uri="{FF2B5EF4-FFF2-40B4-BE49-F238E27FC236}">
                <a16:creationId xmlns:a16="http://schemas.microsoft.com/office/drawing/2014/main" id="{F7EC90D7-F3AC-BBBA-48D7-3ADFCEF35F8F}"/>
              </a:ext>
            </a:extLst>
          </p:cNvPr>
          <p:cNvSpPr/>
          <p:nvPr/>
        </p:nvSpPr>
        <p:spPr>
          <a:xfrm rot="5400000">
            <a:off x="7297697" y="3537556"/>
            <a:ext cx="316314" cy="0"/>
          </a:xfrm>
          <a:prstGeom prst="line">
            <a:avLst/>
          </a:prstGeom>
          <a:ln w="66675" cap="flat">
            <a:solidFill>
              <a:srgbClr val="FFFFFF"/>
            </a:solidFill>
            <a:prstDash val="solid"/>
            <a:headEnd type="none" w="sm" len="sm"/>
            <a:tailEnd type="none" w="sm" len="sm"/>
          </a:ln>
        </p:spPr>
      </p:sp>
      <p:sp>
        <p:nvSpPr>
          <p:cNvPr id="245" name="AutoShape 5">
            <a:extLst>
              <a:ext uri="{FF2B5EF4-FFF2-40B4-BE49-F238E27FC236}">
                <a16:creationId xmlns:a16="http://schemas.microsoft.com/office/drawing/2014/main" id="{B24BE47F-15B6-C54F-5CFC-B0BE6A015751}"/>
              </a:ext>
            </a:extLst>
          </p:cNvPr>
          <p:cNvSpPr/>
          <p:nvPr/>
        </p:nvSpPr>
        <p:spPr>
          <a:xfrm>
            <a:off x="7097160" y="3695713"/>
            <a:ext cx="794525" cy="1"/>
          </a:xfrm>
          <a:prstGeom prst="line">
            <a:avLst/>
          </a:prstGeom>
          <a:ln w="66675" cap="flat">
            <a:solidFill>
              <a:srgbClr val="FFFFFF"/>
            </a:solidFill>
            <a:prstDash val="solid"/>
            <a:headEnd type="none" w="sm" len="sm"/>
            <a:tailEnd type="none" w="sm" len="sm"/>
          </a:ln>
        </p:spPr>
      </p:sp>
      <p:pic>
        <p:nvPicPr>
          <p:cNvPr id="248" name="Picture 8">
            <a:extLst>
              <a:ext uri="{FF2B5EF4-FFF2-40B4-BE49-F238E27FC236}">
                <a16:creationId xmlns:a16="http://schemas.microsoft.com/office/drawing/2014/main" id="{F1402928-AEA9-0900-BC8D-879A27DC97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92927" y="2105924"/>
            <a:ext cx="487872" cy="1108800"/>
          </a:xfrm>
          <a:prstGeom prst="rect">
            <a:avLst/>
          </a:prstGeom>
        </p:spPr>
      </p:pic>
      <p:pic>
        <p:nvPicPr>
          <p:cNvPr id="249" name="Picture 8">
            <a:extLst>
              <a:ext uri="{FF2B5EF4-FFF2-40B4-BE49-F238E27FC236}">
                <a16:creationId xmlns:a16="http://schemas.microsoft.com/office/drawing/2014/main" id="{00067612-2A92-F5CB-8B61-AAF2BC7D8F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26191" y="2095258"/>
            <a:ext cx="489059" cy="1111499"/>
          </a:xfrm>
          <a:prstGeom prst="rect">
            <a:avLst/>
          </a:prstGeom>
        </p:spPr>
      </p:pic>
      <p:sp>
        <p:nvSpPr>
          <p:cNvPr id="253" name="TextBox 15">
            <a:extLst>
              <a:ext uri="{FF2B5EF4-FFF2-40B4-BE49-F238E27FC236}">
                <a16:creationId xmlns:a16="http://schemas.microsoft.com/office/drawing/2014/main" id="{F32FDE34-A299-633D-4D34-C3A4A0E46C85}"/>
              </a:ext>
            </a:extLst>
          </p:cNvPr>
          <p:cNvSpPr txBox="1"/>
          <p:nvPr/>
        </p:nvSpPr>
        <p:spPr>
          <a:xfrm>
            <a:off x="1625052" y="449313"/>
            <a:ext cx="2262626" cy="396262"/>
          </a:xfrm>
          <a:prstGeom prst="rect">
            <a:avLst/>
          </a:prstGeom>
        </p:spPr>
        <p:txBody>
          <a:bodyPr lIns="0" tIns="0" rIns="0" bIns="0" rtlCol="0" anchor="t">
            <a:spAutoFit/>
          </a:bodyPr>
          <a:lstStyle/>
          <a:p>
            <a:pPr algn="ctr">
              <a:lnSpc>
                <a:spcPts val="3260"/>
              </a:lnSpc>
            </a:pPr>
            <a:r>
              <a:rPr lang="en-US" sz="2329" dirty="0">
                <a:solidFill>
                  <a:srgbClr val="FFFF00"/>
                </a:solidFill>
                <a:latin typeface="Neutraface Text"/>
              </a:rPr>
              <a:t>Jeddah</a:t>
            </a:r>
          </a:p>
        </p:txBody>
      </p:sp>
      <p:sp>
        <p:nvSpPr>
          <p:cNvPr id="254" name="TextBox 15">
            <a:extLst>
              <a:ext uri="{FF2B5EF4-FFF2-40B4-BE49-F238E27FC236}">
                <a16:creationId xmlns:a16="http://schemas.microsoft.com/office/drawing/2014/main" id="{0B283B59-2CFD-F35E-A28C-97316EDE643E}"/>
              </a:ext>
            </a:extLst>
          </p:cNvPr>
          <p:cNvSpPr txBox="1"/>
          <p:nvPr/>
        </p:nvSpPr>
        <p:spPr>
          <a:xfrm>
            <a:off x="6706181" y="456026"/>
            <a:ext cx="2262626" cy="396262"/>
          </a:xfrm>
          <a:prstGeom prst="rect">
            <a:avLst/>
          </a:prstGeom>
        </p:spPr>
        <p:txBody>
          <a:bodyPr lIns="0" tIns="0" rIns="0" bIns="0" rtlCol="0" anchor="t">
            <a:spAutoFit/>
          </a:bodyPr>
          <a:lstStyle/>
          <a:p>
            <a:pPr algn="ctr">
              <a:lnSpc>
                <a:spcPts val="3260"/>
              </a:lnSpc>
            </a:pPr>
            <a:r>
              <a:rPr lang="en-US" sz="2329" dirty="0">
                <a:solidFill>
                  <a:srgbClr val="FFFF00"/>
                </a:solidFill>
                <a:latin typeface="Neutraface Text"/>
              </a:rPr>
              <a:t>Taif</a:t>
            </a:r>
          </a:p>
        </p:txBody>
      </p:sp>
      <p:sp>
        <p:nvSpPr>
          <p:cNvPr id="255" name="TextBox 15">
            <a:extLst>
              <a:ext uri="{FF2B5EF4-FFF2-40B4-BE49-F238E27FC236}">
                <a16:creationId xmlns:a16="http://schemas.microsoft.com/office/drawing/2014/main" id="{510613D0-FA92-7F2B-52E7-1039A3676F91}"/>
              </a:ext>
            </a:extLst>
          </p:cNvPr>
          <p:cNvSpPr txBox="1"/>
          <p:nvPr/>
        </p:nvSpPr>
        <p:spPr>
          <a:xfrm>
            <a:off x="10223997" y="522921"/>
            <a:ext cx="2262626" cy="396262"/>
          </a:xfrm>
          <a:prstGeom prst="rect">
            <a:avLst/>
          </a:prstGeom>
        </p:spPr>
        <p:txBody>
          <a:bodyPr lIns="0" tIns="0" rIns="0" bIns="0" rtlCol="0" anchor="t">
            <a:spAutoFit/>
          </a:bodyPr>
          <a:lstStyle/>
          <a:p>
            <a:pPr algn="ctr">
              <a:lnSpc>
                <a:spcPts val="3260"/>
              </a:lnSpc>
            </a:pPr>
            <a:r>
              <a:rPr lang="en-US" sz="2329" dirty="0">
                <a:solidFill>
                  <a:srgbClr val="FFFF00"/>
                </a:solidFill>
                <a:latin typeface="Neutraface Text"/>
              </a:rPr>
              <a:t>Medina</a:t>
            </a:r>
          </a:p>
        </p:txBody>
      </p:sp>
      <p:sp>
        <p:nvSpPr>
          <p:cNvPr id="256" name="AutoShape 6">
            <a:extLst>
              <a:ext uri="{FF2B5EF4-FFF2-40B4-BE49-F238E27FC236}">
                <a16:creationId xmlns:a16="http://schemas.microsoft.com/office/drawing/2014/main" id="{57A62674-821B-88A8-F7ED-55C6E20B9A0B}"/>
              </a:ext>
            </a:extLst>
          </p:cNvPr>
          <p:cNvSpPr/>
          <p:nvPr/>
        </p:nvSpPr>
        <p:spPr>
          <a:xfrm rot="5400000">
            <a:off x="10908528" y="4930423"/>
            <a:ext cx="361245" cy="0"/>
          </a:xfrm>
          <a:prstGeom prst="line">
            <a:avLst/>
          </a:prstGeom>
          <a:ln w="76200" cap="flat">
            <a:solidFill>
              <a:srgbClr val="FFFFFF"/>
            </a:solidFill>
            <a:prstDash val="solid"/>
            <a:headEnd type="none" w="sm" len="sm"/>
            <a:tailEnd type="none" w="sm" len="sm"/>
          </a:ln>
        </p:spPr>
      </p:sp>
      <p:pic>
        <p:nvPicPr>
          <p:cNvPr id="257" name="Picture 6">
            <a:extLst>
              <a:ext uri="{FF2B5EF4-FFF2-40B4-BE49-F238E27FC236}">
                <a16:creationId xmlns:a16="http://schemas.microsoft.com/office/drawing/2014/main" id="{575C07FB-858E-DFDC-0153-7EAE56B45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33995" y="3903410"/>
            <a:ext cx="358907" cy="676146"/>
          </a:xfrm>
          <a:prstGeom prst="rect">
            <a:avLst/>
          </a:prstGeom>
        </p:spPr>
      </p:pic>
      <p:pic>
        <p:nvPicPr>
          <p:cNvPr id="258" name="Picture 6">
            <a:extLst>
              <a:ext uri="{FF2B5EF4-FFF2-40B4-BE49-F238E27FC236}">
                <a16:creationId xmlns:a16="http://schemas.microsoft.com/office/drawing/2014/main" id="{ABAE70DE-C643-A246-9C80-BF35A1A959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23054" y="3901678"/>
            <a:ext cx="358907" cy="676146"/>
          </a:xfrm>
          <a:prstGeom prst="rect">
            <a:avLst/>
          </a:prstGeom>
        </p:spPr>
      </p:pic>
      <p:pic>
        <p:nvPicPr>
          <p:cNvPr id="259" name="Picture 6">
            <a:extLst>
              <a:ext uri="{FF2B5EF4-FFF2-40B4-BE49-F238E27FC236}">
                <a16:creationId xmlns:a16="http://schemas.microsoft.com/office/drawing/2014/main" id="{D341DBD3-39FC-CC5A-E314-B817F2A488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13843" y="3899946"/>
            <a:ext cx="358907" cy="676146"/>
          </a:xfrm>
          <a:prstGeom prst="rect">
            <a:avLst/>
          </a:prstGeom>
        </p:spPr>
      </p:pic>
      <p:pic>
        <p:nvPicPr>
          <p:cNvPr id="260" name="Picture 6">
            <a:extLst>
              <a:ext uri="{FF2B5EF4-FFF2-40B4-BE49-F238E27FC236}">
                <a16:creationId xmlns:a16="http://schemas.microsoft.com/office/drawing/2014/main" id="{DC550A13-04CA-A235-299A-2B358905C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29257" y="3898930"/>
            <a:ext cx="358907" cy="676146"/>
          </a:xfrm>
          <a:prstGeom prst="rect">
            <a:avLst/>
          </a:prstGeom>
        </p:spPr>
      </p:pic>
      <p:pic>
        <p:nvPicPr>
          <p:cNvPr id="261" name="Picture 6">
            <a:extLst>
              <a:ext uri="{FF2B5EF4-FFF2-40B4-BE49-F238E27FC236}">
                <a16:creationId xmlns:a16="http://schemas.microsoft.com/office/drawing/2014/main" id="{5536FC38-0AA9-3CA6-D310-0DDB95009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33465" y="3898930"/>
            <a:ext cx="358907" cy="676146"/>
          </a:xfrm>
          <a:prstGeom prst="rect">
            <a:avLst/>
          </a:prstGeom>
        </p:spPr>
      </p:pic>
      <p:pic>
        <p:nvPicPr>
          <p:cNvPr id="264" name="Picture 6">
            <a:extLst>
              <a:ext uri="{FF2B5EF4-FFF2-40B4-BE49-F238E27FC236}">
                <a16:creationId xmlns:a16="http://schemas.microsoft.com/office/drawing/2014/main" id="{9E68FEB1-498D-688B-E6CB-2A9B1E2519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78795" y="3903410"/>
            <a:ext cx="358907" cy="676146"/>
          </a:xfrm>
          <a:prstGeom prst="rect">
            <a:avLst/>
          </a:prstGeom>
        </p:spPr>
      </p:pic>
      <p:pic>
        <p:nvPicPr>
          <p:cNvPr id="265" name="Picture 6">
            <a:extLst>
              <a:ext uri="{FF2B5EF4-FFF2-40B4-BE49-F238E27FC236}">
                <a16:creationId xmlns:a16="http://schemas.microsoft.com/office/drawing/2014/main" id="{8B207D55-48EF-FACF-4D62-4966D33FC1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3003" y="3903410"/>
            <a:ext cx="358907" cy="676146"/>
          </a:xfrm>
          <a:prstGeom prst="rect">
            <a:avLst/>
          </a:prstGeom>
        </p:spPr>
      </p:pic>
      <p:pic>
        <p:nvPicPr>
          <p:cNvPr id="266" name="Picture 6">
            <a:extLst>
              <a:ext uri="{FF2B5EF4-FFF2-40B4-BE49-F238E27FC236}">
                <a16:creationId xmlns:a16="http://schemas.microsoft.com/office/drawing/2014/main" id="{7C3DF1AC-1E50-D359-B266-C169EB1DBE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33995" y="5253034"/>
            <a:ext cx="358907" cy="676146"/>
          </a:xfrm>
          <a:prstGeom prst="rect">
            <a:avLst/>
          </a:prstGeom>
        </p:spPr>
      </p:pic>
      <p:pic>
        <p:nvPicPr>
          <p:cNvPr id="267" name="Picture 6">
            <a:extLst>
              <a:ext uri="{FF2B5EF4-FFF2-40B4-BE49-F238E27FC236}">
                <a16:creationId xmlns:a16="http://schemas.microsoft.com/office/drawing/2014/main" id="{78614F6D-8979-BE20-9107-31F3DDAFF4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23054" y="5251302"/>
            <a:ext cx="358907" cy="676146"/>
          </a:xfrm>
          <a:prstGeom prst="rect">
            <a:avLst/>
          </a:prstGeom>
        </p:spPr>
      </p:pic>
      <p:pic>
        <p:nvPicPr>
          <p:cNvPr id="268" name="Picture 6">
            <a:extLst>
              <a:ext uri="{FF2B5EF4-FFF2-40B4-BE49-F238E27FC236}">
                <a16:creationId xmlns:a16="http://schemas.microsoft.com/office/drawing/2014/main" id="{1B8205E5-3997-01D2-FC62-DE3284FD80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13843" y="5249570"/>
            <a:ext cx="358907" cy="676146"/>
          </a:xfrm>
          <a:prstGeom prst="rect">
            <a:avLst/>
          </a:prstGeom>
        </p:spPr>
      </p:pic>
      <p:pic>
        <p:nvPicPr>
          <p:cNvPr id="269" name="Picture 6">
            <a:extLst>
              <a:ext uri="{FF2B5EF4-FFF2-40B4-BE49-F238E27FC236}">
                <a16:creationId xmlns:a16="http://schemas.microsoft.com/office/drawing/2014/main" id="{18898A39-9DFE-143C-5C8D-AD4AB26EC9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29257" y="5248554"/>
            <a:ext cx="358907" cy="676146"/>
          </a:xfrm>
          <a:prstGeom prst="rect">
            <a:avLst/>
          </a:prstGeom>
        </p:spPr>
      </p:pic>
      <p:pic>
        <p:nvPicPr>
          <p:cNvPr id="270" name="Picture 6">
            <a:extLst>
              <a:ext uri="{FF2B5EF4-FFF2-40B4-BE49-F238E27FC236}">
                <a16:creationId xmlns:a16="http://schemas.microsoft.com/office/drawing/2014/main" id="{52689855-D864-D336-10EE-98008FAEEF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33465" y="5248554"/>
            <a:ext cx="358907" cy="676146"/>
          </a:xfrm>
          <a:prstGeom prst="rect">
            <a:avLst/>
          </a:prstGeom>
        </p:spPr>
      </p:pic>
      <p:pic>
        <p:nvPicPr>
          <p:cNvPr id="271" name="Picture 6">
            <a:extLst>
              <a:ext uri="{FF2B5EF4-FFF2-40B4-BE49-F238E27FC236}">
                <a16:creationId xmlns:a16="http://schemas.microsoft.com/office/drawing/2014/main" id="{223944C9-573D-7C4B-ECA6-793AD45867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78795" y="5253034"/>
            <a:ext cx="358907" cy="676146"/>
          </a:xfrm>
          <a:prstGeom prst="rect">
            <a:avLst/>
          </a:prstGeom>
        </p:spPr>
      </p:pic>
      <p:pic>
        <p:nvPicPr>
          <p:cNvPr id="272" name="Picture 6">
            <a:extLst>
              <a:ext uri="{FF2B5EF4-FFF2-40B4-BE49-F238E27FC236}">
                <a16:creationId xmlns:a16="http://schemas.microsoft.com/office/drawing/2014/main" id="{F7BD29A9-A128-61D4-4FA8-A731489EDE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3003" y="5253034"/>
            <a:ext cx="358907" cy="676146"/>
          </a:xfrm>
          <a:prstGeom prst="rect">
            <a:avLst/>
          </a:prstGeom>
        </p:spPr>
      </p:pic>
      <p:pic>
        <p:nvPicPr>
          <p:cNvPr id="273" name="Picture 6">
            <a:extLst>
              <a:ext uri="{FF2B5EF4-FFF2-40B4-BE49-F238E27FC236}">
                <a16:creationId xmlns:a16="http://schemas.microsoft.com/office/drawing/2014/main" id="{62C194ED-419D-7073-99B8-65AE38178D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33995" y="6055211"/>
            <a:ext cx="358907" cy="676146"/>
          </a:xfrm>
          <a:prstGeom prst="rect">
            <a:avLst/>
          </a:prstGeom>
        </p:spPr>
      </p:pic>
      <p:pic>
        <p:nvPicPr>
          <p:cNvPr id="274" name="Picture 6">
            <a:extLst>
              <a:ext uri="{FF2B5EF4-FFF2-40B4-BE49-F238E27FC236}">
                <a16:creationId xmlns:a16="http://schemas.microsoft.com/office/drawing/2014/main" id="{2A157A55-08BA-4119-84ED-9ACABE69D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23054" y="6053479"/>
            <a:ext cx="358907" cy="676146"/>
          </a:xfrm>
          <a:prstGeom prst="rect">
            <a:avLst/>
          </a:prstGeom>
        </p:spPr>
      </p:pic>
      <p:pic>
        <p:nvPicPr>
          <p:cNvPr id="275" name="Picture 6">
            <a:extLst>
              <a:ext uri="{FF2B5EF4-FFF2-40B4-BE49-F238E27FC236}">
                <a16:creationId xmlns:a16="http://schemas.microsoft.com/office/drawing/2014/main" id="{15ABD2F9-59EA-BF63-851D-1044644DDF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13843" y="6051747"/>
            <a:ext cx="358907" cy="676146"/>
          </a:xfrm>
          <a:prstGeom prst="rect">
            <a:avLst/>
          </a:prstGeom>
        </p:spPr>
      </p:pic>
      <p:pic>
        <p:nvPicPr>
          <p:cNvPr id="276" name="Picture 6">
            <a:extLst>
              <a:ext uri="{FF2B5EF4-FFF2-40B4-BE49-F238E27FC236}">
                <a16:creationId xmlns:a16="http://schemas.microsoft.com/office/drawing/2014/main" id="{9C01E004-117D-5661-6D86-03F1A2F442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29257" y="6050731"/>
            <a:ext cx="358907" cy="676146"/>
          </a:xfrm>
          <a:prstGeom prst="rect">
            <a:avLst/>
          </a:prstGeom>
        </p:spPr>
      </p:pic>
      <p:pic>
        <p:nvPicPr>
          <p:cNvPr id="277" name="Picture 6">
            <a:extLst>
              <a:ext uri="{FF2B5EF4-FFF2-40B4-BE49-F238E27FC236}">
                <a16:creationId xmlns:a16="http://schemas.microsoft.com/office/drawing/2014/main" id="{E8E42A3B-1BF8-04D8-E9A7-F3A381A118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33465" y="6050731"/>
            <a:ext cx="358907" cy="676146"/>
          </a:xfrm>
          <a:prstGeom prst="rect">
            <a:avLst/>
          </a:prstGeom>
        </p:spPr>
      </p:pic>
      <p:pic>
        <p:nvPicPr>
          <p:cNvPr id="278" name="Picture 6">
            <a:extLst>
              <a:ext uri="{FF2B5EF4-FFF2-40B4-BE49-F238E27FC236}">
                <a16:creationId xmlns:a16="http://schemas.microsoft.com/office/drawing/2014/main" id="{9636E4FD-7FDA-D469-4655-5FC7F14069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78795" y="6055211"/>
            <a:ext cx="358907" cy="676146"/>
          </a:xfrm>
          <a:prstGeom prst="rect">
            <a:avLst/>
          </a:prstGeom>
        </p:spPr>
      </p:pic>
      <p:pic>
        <p:nvPicPr>
          <p:cNvPr id="279" name="Picture 6">
            <a:extLst>
              <a:ext uri="{FF2B5EF4-FFF2-40B4-BE49-F238E27FC236}">
                <a16:creationId xmlns:a16="http://schemas.microsoft.com/office/drawing/2014/main" id="{B18663A3-2D79-A807-CB58-C306785492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3003" y="6055211"/>
            <a:ext cx="358907" cy="676146"/>
          </a:xfrm>
          <a:prstGeom prst="rect">
            <a:avLst/>
          </a:prstGeom>
        </p:spPr>
      </p:pic>
      <p:pic>
        <p:nvPicPr>
          <p:cNvPr id="280" name="Picture 6">
            <a:extLst>
              <a:ext uri="{FF2B5EF4-FFF2-40B4-BE49-F238E27FC236}">
                <a16:creationId xmlns:a16="http://schemas.microsoft.com/office/drawing/2014/main" id="{C6BB59C6-35A2-3286-C4E5-F733A2359E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76831" y="5280779"/>
            <a:ext cx="358907" cy="676146"/>
          </a:xfrm>
          <a:prstGeom prst="rect">
            <a:avLst/>
          </a:prstGeom>
        </p:spPr>
      </p:pic>
      <p:pic>
        <p:nvPicPr>
          <p:cNvPr id="281" name="Picture 6">
            <a:extLst>
              <a:ext uri="{FF2B5EF4-FFF2-40B4-BE49-F238E27FC236}">
                <a16:creationId xmlns:a16="http://schemas.microsoft.com/office/drawing/2014/main" id="{0A7FD2D1-53CD-011E-E9F5-1A92704C3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76831" y="6082956"/>
            <a:ext cx="358907" cy="676146"/>
          </a:xfrm>
          <a:prstGeom prst="rect">
            <a:avLst/>
          </a:prstGeom>
        </p:spPr>
      </p:pic>
      <p:sp>
        <p:nvSpPr>
          <p:cNvPr id="282" name="TextBox 15">
            <a:extLst>
              <a:ext uri="{FF2B5EF4-FFF2-40B4-BE49-F238E27FC236}">
                <a16:creationId xmlns:a16="http://schemas.microsoft.com/office/drawing/2014/main" id="{93DE16E8-C1BA-3BCB-17CE-7E27D898F960}"/>
              </a:ext>
            </a:extLst>
          </p:cNvPr>
          <p:cNvSpPr txBox="1"/>
          <p:nvPr/>
        </p:nvSpPr>
        <p:spPr>
          <a:xfrm>
            <a:off x="5050080" y="6239390"/>
            <a:ext cx="2544974" cy="856838"/>
          </a:xfrm>
          <a:prstGeom prst="rect">
            <a:avLst/>
          </a:prstGeom>
        </p:spPr>
        <p:txBody>
          <a:bodyPr wrap="square" lIns="0" tIns="0" rIns="0" bIns="0" rtlCol="0" anchor="t">
            <a:spAutoFit/>
          </a:bodyPr>
          <a:lstStyle/>
          <a:p>
            <a:pPr>
              <a:lnSpc>
                <a:spcPts val="3260"/>
              </a:lnSpc>
            </a:pPr>
            <a:r>
              <a:rPr lang="en-US" sz="15934" dirty="0">
                <a:solidFill>
                  <a:srgbClr val="FFFF00"/>
                </a:solidFill>
                <a:latin typeface="Neutraface Text"/>
              </a:rPr>
              <a:t>56</a:t>
            </a:r>
          </a:p>
        </p:txBody>
      </p:sp>
      <p:sp>
        <p:nvSpPr>
          <p:cNvPr id="283" name="TextBox 282">
            <a:extLst>
              <a:ext uri="{FF2B5EF4-FFF2-40B4-BE49-F238E27FC236}">
                <a16:creationId xmlns:a16="http://schemas.microsoft.com/office/drawing/2014/main" id="{3DD5049A-F5D4-B2B0-1CFF-04925DAB8FEC}"/>
              </a:ext>
            </a:extLst>
          </p:cNvPr>
          <p:cNvSpPr txBox="1"/>
          <p:nvPr/>
        </p:nvSpPr>
        <p:spPr>
          <a:xfrm>
            <a:off x="4810194" y="4686763"/>
            <a:ext cx="184731" cy="276999"/>
          </a:xfrm>
          <a:prstGeom prst="rect">
            <a:avLst/>
          </a:prstGeom>
          <a:noFill/>
        </p:spPr>
        <p:txBody>
          <a:bodyPr wrap="none" rtlCol="0">
            <a:spAutoFit/>
          </a:bodyPr>
          <a:lstStyle/>
          <a:p>
            <a:endParaRPr lang="en-EG" sz="1200" dirty="0"/>
          </a:p>
        </p:txBody>
      </p:sp>
      <p:pic>
        <p:nvPicPr>
          <p:cNvPr id="5" name="Picture 44">
            <a:extLst>
              <a:ext uri="{FF2B5EF4-FFF2-40B4-BE49-F238E27FC236}">
                <a16:creationId xmlns:a16="http://schemas.microsoft.com/office/drawing/2014/main" id="{4DB5A578-608E-E394-E66C-F3569D4371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6857" y="3824734"/>
            <a:ext cx="276213" cy="627757"/>
          </a:xfrm>
          <a:prstGeom prst="rect">
            <a:avLst/>
          </a:prstGeom>
        </p:spPr>
      </p:pic>
      <p:pic>
        <p:nvPicPr>
          <p:cNvPr id="6" name="Picture 44">
            <a:extLst>
              <a:ext uri="{FF2B5EF4-FFF2-40B4-BE49-F238E27FC236}">
                <a16:creationId xmlns:a16="http://schemas.microsoft.com/office/drawing/2014/main" id="{A42E29B8-3568-B96F-A347-9E989D1CB4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87870" y="3829396"/>
            <a:ext cx="276213" cy="627757"/>
          </a:xfrm>
          <a:prstGeom prst="rect">
            <a:avLst/>
          </a:prstGeom>
        </p:spPr>
      </p:pic>
      <p:pic>
        <p:nvPicPr>
          <p:cNvPr id="7" name="Picture 44">
            <a:extLst>
              <a:ext uri="{FF2B5EF4-FFF2-40B4-BE49-F238E27FC236}">
                <a16:creationId xmlns:a16="http://schemas.microsoft.com/office/drawing/2014/main" id="{72D24568-A9FD-7457-CC14-7E949F9914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9990" y="3809123"/>
            <a:ext cx="276213" cy="627757"/>
          </a:xfrm>
          <a:prstGeom prst="rect">
            <a:avLst/>
          </a:prstGeom>
        </p:spPr>
      </p:pic>
      <p:pic>
        <p:nvPicPr>
          <p:cNvPr id="10" name="Picture 44">
            <a:extLst>
              <a:ext uri="{FF2B5EF4-FFF2-40B4-BE49-F238E27FC236}">
                <a16:creationId xmlns:a16="http://schemas.microsoft.com/office/drawing/2014/main" id="{B69F99EC-7394-BB69-B121-E1759B0F6D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2476" y="3824361"/>
            <a:ext cx="276213" cy="627757"/>
          </a:xfrm>
          <a:prstGeom prst="rect">
            <a:avLst/>
          </a:prstGeom>
        </p:spPr>
      </p:pic>
      <p:pic>
        <p:nvPicPr>
          <p:cNvPr id="12" name="Picture 44">
            <a:extLst>
              <a:ext uri="{FF2B5EF4-FFF2-40B4-BE49-F238E27FC236}">
                <a16:creationId xmlns:a16="http://schemas.microsoft.com/office/drawing/2014/main" id="{555B2427-0C0C-D9D6-0C8C-8A9888098C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86574" y="3806617"/>
            <a:ext cx="276213" cy="627757"/>
          </a:xfrm>
          <a:prstGeom prst="rect">
            <a:avLst/>
          </a:prstGeom>
        </p:spPr>
      </p:pic>
      <p:pic>
        <p:nvPicPr>
          <p:cNvPr id="13" name="Picture 44">
            <a:extLst>
              <a:ext uri="{FF2B5EF4-FFF2-40B4-BE49-F238E27FC236}">
                <a16:creationId xmlns:a16="http://schemas.microsoft.com/office/drawing/2014/main" id="{FFB07825-78F7-1721-C2C4-808F1DD491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6298" y="3809123"/>
            <a:ext cx="276213" cy="627757"/>
          </a:xfrm>
          <a:prstGeom prst="rect">
            <a:avLst/>
          </a:prstGeom>
        </p:spPr>
      </p:pic>
      <p:pic>
        <p:nvPicPr>
          <p:cNvPr id="17" name="Picture 44">
            <a:extLst>
              <a:ext uri="{FF2B5EF4-FFF2-40B4-BE49-F238E27FC236}">
                <a16:creationId xmlns:a16="http://schemas.microsoft.com/office/drawing/2014/main" id="{A2DB1ACB-66F7-15BD-8E81-166F6664A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30396" y="3809123"/>
            <a:ext cx="276213" cy="627757"/>
          </a:xfrm>
          <a:prstGeom prst="rect">
            <a:avLst/>
          </a:prstGeom>
        </p:spPr>
      </p:pic>
      <p:pic>
        <p:nvPicPr>
          <p:cNvPr id="18" name="Picture 44">
            <a:extLst>
              <a:ext uri="{FF2B5EF4-FFF2-40B4-BE49-F238E27FC236}">
                <a16:creationId xmlns:a16="http://schemas.microsoft.com/office/drawing/2014/main" id="{AB8476BF-55D0-F5BB-FECC-7B3D9A9E2E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04786" y="3810990"/>
            <a:ext cx="276213" cy="627757"/>
          </a:xfrm>
          <a:prstGeom prst="rect">
            <a:avLst/>
          </a:prstGeom>
        </p:spPr>
      </p:pic>
      <p:pic>
        <p:nvPicPr>
          <p:cNvPr id="19" name="Picture 44">
            <a:extLst>
              <a:ext uri="{FF2B5EF4-FFF2-40B4-BE49-F238E27FC236}">
                <a16:creationId xmlns:a16="http://schemas.microsoft.com/office/drawing/2014/main" id="{4173AA14-A52C-6BC2-CB4A-CEB936437D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72834" y="4581768"/>
            <a:ext cx="276213" cy="627757"/>
          </a:xfrm>
          <a:prstGeom prst="rect">
            <a:avLst/>
          </a:prstGeom>
        </p:spPr>
      </p:pic>
      <p:pic>
        <p:nvPicPr>
          <p:cNvPr id="20" name="Picture 44">
            <a:extLst>
              <a:ext uri="{FF2B5EF4-FFF2-40B4-BE49-F238E27FC236}">
                <a16:creationId xmlns:a16="http://schemas.microsoft.com/office/drawing/2014/main" id="{7A1AC0A5-41CF-B679-B664-1CDD742727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44834" y="4581768"/>
            <a:ext cx="276213" cy="627757"/>
          </a:xfrm>
          <a:prstGeom prst="rect">
            <a:avLst/>
          </a:prstGeom>
        </p:spPr>
      </p:pic>
      <p:pic>
        <p:nvPicPr>
          <p:cNvPr id="21" name="Picture 44">
            <a:extLst>
              <a:ext uri="{FF2B5EF4-FFF2-40B4-BE49-F238E27FC236}">
                <a16:creationId xmlns:a16="http://schemas.microsoft.com/office/drawing/2014/main" id="{4F8768C0-57E8-24AA-AF49-8D1CEB7C29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3298" y="4557050"/>
            <a:ext cx="276213" cy="627757"/>
          </a:xfrm>
          <a:prstGeom prst="rect">
            <a:avLst/>
          </a:prstGeom>
        </p:spPr>
      </p:pic>
      <p:pic>
        <p:nvPicPr>
          <p:cNvPr id="22" name="Picture 44">
            <a:extLst>
              <a:ext uri="{FF2B5EF4-FFF2-40B4-BE49-F238E27FC236}">
                <a16:creationId xmlns:a16="http://schemas.microsoft.com/office/drawing/2014/main" id="{13BA922A-C87A-3A67-3FB6-DFF8086270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16203" y="4569609"/>
            <a:ext cx="276213" cy="627757"/>
          </a:xfrm>
          <a:prstGeom prst="rect">
            <a:avLst/>
          </a:prstGeom>
        </p:spPr>
      </p:pic>
      <p:pic>
        <p:nvPicPr>
          <p:cNvPr id="23" name="Picture 44">
            <a:extLst>
              <a:ext uri="{FF2B5EF4-FFF2-40B4-BE49-F238E27FC236}">
                <a16:creationId xmlns:a16="http://schemas.microsoft.com/office/drawing/2014/main" id="{BC99DC51-F465-5108-4EAB-CEC9356735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69816" y="4569609"/>
            <a:ext cx="276213" cy="627757"/>
          </a:xfrm>
          <a:prstGeom prst="rect">
            <a:avLst/>
          </a:prstGeom>
        </p:spPr>
      </p:pic>
      <p:pic>
        <p:nvPicPr>
          <p:cNvPr id="24" name="Picture 44">
            <a:extLst>
              <a:ext uri="{FF2B5EF4-FFF2-40B4-BE49-F238E27FC236}">
                <a16:creationId xmlns:a16="http://schemas.microsoft.com/office/drawing/2014/main" id="{07BA3C4D-AF68-6F85-CE8E-951EA15C8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6614" y="4569609"/>
            <a:ext cx="276213" cy="627757"/>
          </a:xfrm>
          <a:prstGeom prst="rect">
            <a:avLst/>
          </a:prstGeom>
        </p:spPr>
      </p:pic>
      <p:pic>
        <p:nvPicPr>
          <p:cNvPr id="25" name="Picture 44">
            <a:extLst>
              <a:ext uri="{FF2B5EF4-FFF2-40B4-BE49-F238E27FC236}">
                <a16:creationId xmlns:a16="http://schemas.microsoft.com/office/drawing/2014/main" id="{2F56F902-566A-93A7-D981-AF4E9EE9B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16835" y="4568778"/>
            <a:ext cx="276213" cy="627757"/>
          </a:xfrm>
          <a:prstGeom prst="rect">
            <a:avLst/>
          </a:prstGeom>
        </p:spPr>
      </p:pic>
      <p:sp>
        <p:nvSpPr>
          <p:cNvPr id="26" name="AutoShape 13">
            <a:extLst>
              <a:ext uri="{FF2B5EF4-FFF2-40B4-BE49-F238E27FC236}">
                <a16:creationId xmlns:a16="http://schemas.microsoft.com/office/drawing/2014/main" id="{D115FE80-407C-4383-E6D1-DCB6784FCC09}"/>
              </a:ext>
            </a:extLst>
          </p:cNvPr>
          <p:cNvSpPr/>
          <p:nvPr/>
        </p:nvSpPr>
        <p:spPr>
          <a:xfrm rot="5400000">
            <a:off x="4446717" y="2177410"/>
            <a:ext cx="2256711" cy="1529"/>
          </a:xfrm>
          <a:prstGeom prst="line">
            <a:avLst/>
          </a:prstGeom>
          <a:ln w="66675" cap="flat">
            <a:solidFill>
              <a:srgbClr val="FFFFFF"/>
            </a:solidFill>
            <a:prstDash val="solid"/>
            <a:headEnd type="none" w="sm" len="sm"/>
            <a:tailEnd type="none" w="sm" len="sm"/>
          </a:ln>
        </p:spPr>
      </p:sp>
      <p:sp>
        <p:nvSpPr>
          <p:cNvPr id="28" name="TextBox 15">
            <a:extLst>
              <a:ext uri="{FF2B5EF4-FFF2-40B4-BE49-F238E27FC236}">
                <a16:creationId xmlns:a16="http://schemas.microsoft.com/office/drawing/2014/main" id="{C2107FF4-0288-CFBD-1497-9138A84EEF76}"/>
              </a:ext>
            </a:extLst>
          </p:cNvPr>
          <p:cNvSpPr txBox="1"/>
          <p:nvPr/>
        </p:nvSpPr>
        <p:spPr>
          <a:xfrm>
            <a:off x="3954720" y="3395986"/>
            <a:ext cx="1519169" cy="324063"/>
          </a:xfrm>
          <a:prstGeom prst="rect">
            <a:avLst/>
          </a:prstGeom>
        </p:spPr>
        <p:txBody>
          <a:bodyPr wrap="square" lIns="0" tIns="0" rIns="0" bIns="0" rtlCol="0" anchor="t">
            <a:spAutoFit/>
          </a:bodyPr>
          <a:lstStyle/>
          <a:p>
            <a:pPr algn="ctr">
              <a:lnSpc>
                <a:spcPts val="2939"/>
              </a:lnSpc>
            </a:pPr>
            <a:r>
              <a:rPr lang="en-US" sz="1333" dirty="0">
                <a:solidFill>
                  <a:srgbClr val="FFFFFF"/>
                </a:solidFill>
                <a:latin typeface="Neutraface Text"/>
              </a:rPr>
              <a:t>Family Members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15">
            <a:extLst>
              <a:ext uri="{FF2B5EF4-FFF2-40B4-BE49-F238E27FC236}">
                <a16:creationId xmlns:a16="http://schemas.microsoft.com/office/drawing/2014/main" id="{E801D95E-B361-4B32-ACFC-DE20EC661CA8}"/>
              </a:ext>
            </a:extLst>
          </p:cNvPr>
          <p:cNvSpPr txBox="1"/>
          <p:nvPr/>
        </p:nvSpPr>
        <p:spPr>
          <a:xfrm>
            <a:off x="863600" y="3429001"/>
            <a:ext cx="12293600" cy="965201"/>
          </a:xfrm>
          <a:prstGeom prst="rect">
            <a:avLst/>
          </a:prstGeom>
        </p:spPr>
        <p:txBody>
          <a:bodyPr wrap="square" lIns="0" tIns="0" rIns="0" bIns="0" rtlCol="0" anchor="t">
            <a:spAutoFit/>
          </a:bodyPr>
          <a:lstStyle/>
          <a:p>
            <a:pPr>
              <a:lnSpc>
                <a:spcPts val="3260"/>
              </a:lnSpc>
            </a:pPr>
            <a:r>
              <a:rPr lang="en-US" sz="19134" dirty="0">
                <a:solidFill>
                  <a:srgbClr val="FFFF00"/>
                </a:solidFill>
                <a:latin typeface="Neutraface Text"/>
              </a:rPr>
              <a:t>56 + 6 + 20</a:t>
            </a:r>
            <a:endParaRPr lang="en-US" sz="2667" dirty="0">
              <a:solidFill>
                <a:srgbClr val="FFFF00"/>
              </a:solidFill>
              <a:latin typeface="Neutraface Text"/>
            </a:endParaRPr>
          </a:p>
        </p:txBody>
      </p:sp>
      <p:sp>
        <p:nvSpPr>
          <p:cNvPr id="6" name="TextBox 15">
            <a:extLst>
              <a:ext uri="{FF2B5EF4-FFF2-40B4-BE49-F238E27FC236}">
                <a16:creationId xmlns:a16="http://schemas.microsoft.com/office/drawing/2014/main" id="{357A6E97-2476-814F-6183-28300C6803AA}"/>
              </a:ext>
            </a:extLst>
          </p:cNvPr>
          <p:cNvSpPr txBox="1"/>
          <p:nvPr/>
        </p:nvSpPr>
        <p:spPr>
          <a:xfrm>
            <a:off x="457200" y="4423574"/>
            <a:ext cx="2336800" cy="466346"/>
          </a:xfrm>
          <a:prstGeom prst="rect">
            <a:avLst/>
          </a:prstGeom>
        </p:spPr>
        <p:txBody>
          <a:bodyPr wrap="square" lIns="0" tIns="0" rIns="0" bIns="0" rtlCol="0" anchor="t">
            <a:spAutoFit/>
          </a:bodyPr>
          <a:lstStyle/>
          <a:p>
            <a:pPr algn="ctr">
              <a:lnSpc>
                <a:spcPts val="3260"/>
              </a:lnSpc>
            </a:pPr>
            <a:r>
              <a:rPr lang="en-US" sz="4400" dirty="0">
                <a:solidFill>
                  <a:srgbClr val="FFFF00"/>
                </a:solidFill>
                <a:latin typeface="Neutraface Text"/>
              </a:rPr>
              <a:t>        Noor</a:t>
            </a:r>
          </a:p>
        </p:txBody>
      </p:sp>
      <p:sp>
        <p:nvSpPr>
          <p:cNvPr id="12" name="TextBox 11">
            <a:extLst>
              <a:ext uri="{FF2B5EF4-FFF2-40B4-BE49-F238E27FC236}">
                <a16:creationId xmlns:a16="http://schemas.microsoft.com/office/drawing/2014/main" id="{D8D54F45-FFE3-05E4-B3EA-E44B657D390F}"/>
              </a:ext>
            </a:extLst>
          </p:cNvPr>
          <p:cNvSpPr txBox="1"/>
          <p:nvPr/>
        </p:nvSpPr>
        <p:spPr>
          <a:xfrm>
            <a:off x="4978400" y="4150336"/>
            <a:ext cx="2796673" cy="769441"/>
          </a:xfrm>
          <a:prstGeom prst="rect">
            <a:avLst/>
          </a:prstGeom>
          <a:noFill/>
        </p:spPr>
        <p:txBody>
          <a:bodyPr wrap="square">
            <a:spAutoFit/>
          </a:bodyPr>
          <a:lstStyle/>
          <a:p>
            <a:r>
              <a:rPr lang="en-US" sz="4400" dirty="0">
                <a:solidFill>
                  <a:srgbClr val="FFFF00"/>
                </a:solidFill>
                <a:latin typeface="Neutraface Text"/>
              </a:rPr>
              <a:t>Believers           </a:t>
            </a:r>
            <a:endParaRPr lang="en-EG" sz="4400" dirty="0"/>
          </a:p>
        </p:txBody>
      </p:sp>
      <p:sp>
        <p:nvSpPr>
          <p:cNvPr id="18" name="TextBox 17">
            <a:extLst>
              <a:ext uri="{FF2B5EF4-FFF2-40B4-BE49-F238E27FC236}">
                <a16:creationId xmlns:a16="http://schemas.microsoft.com/office/drawing/2014/main" id="{54D1C4F3-2C41-14CA-4728-EC6965B1F1FE}"/>
              </a:ext>
            </a:extLst>
          </p:cNvPr>
          <p:cNvSpPr txBox="1"/>
          <p:nvPr/>
        </p:nvSpPr>
        <p:spPr>
          <a:xfrm>
            <a:off x="9296400" y="4150336"/>
            <a:ext cx="2032000" cy="1446550"/>
          </a:xfrm>
          <a:prstGeom prst="rect">
            <a:avLst/>
          </a:prstGeom>
          <a:noFill/>
        </p:spPr>
        <p:txBody>
          <a:bodyPr wrap="square">
            <a:spAutoFit/>
          </a:bodyPr>
          <a:lstStyle/>
          <a:p>
            <a:pPr algn="ctr"/>
            <a:r>
              <a:rPr lang="en-US" sz="4400" dirty="0">
                <a:solidFill>
                  <a:srgbClr val="FFFF00"/>
                </a:solidFill>
                <a:latin typeface="Neutraface Text"/>
              </a:rPr>
              <a:t>House </a:t>
            </a:r>
          </a:p>
          <a:p>
            <a:pPr algn="ctr"/>
            <a:r>
              <a:rPr lang="en-US" sz="4400" dirty="0">
                <a:solidFill>
                  <a:srgbClr val="FFFF00"/>
                </a:solidFill>
                <a:latin typeface="Neutraface Text"/>
              </a:rPr>
              <a:t>Church           </a:t>
            </a:r>
            <a:endParaRPr lang="en-EG" sz="4400" dirty="0"/>
          </a:p>
        </p:txBody>
      </p:sp>
    </p:spTree>
    <p:extLst>
      <p:ext uri="{BB962C8B-B14F-4D97-AF65-F5344CB8AC3E}">
        <p14:creationId xmlns:p14="http://schemas.microsoft.com/office/powerpoint/2010/main" val="106089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4F0-2B26-5864-EC87-CB1601182279}"/>
              </a:ext>
            </a:extLst>
          </p:cNvPr>
          <p:cNvSpPr>
            <a:spLocks noGrp="1"/>
          </p:cNvSpPr>
          <p:nvPr>
            <p:ph type="title"/>
          </p:nvPr>
        </p:nvSpPr>
        <p:spPr/>
        <p:txBody>
          <a:bodyPr/>
          <a:lstStyle/>
          <a:p>
            <a:r>
              <a:rPr lang="en-US" dirty="0"/>
              <a:t>  “Tunis is Free….</a:t>
            </a:r>
            <a:br>
              <a:rPr lang="en-US" dirty="0"/>
            </a:br>
            <a:r>
              <a:rPr lang="en-US" dirty="0"/>
              <a:t>	Away with Islam.”</a:t>
            </a:r>
          </a:p>
        </p:txBody>
      </p:sp>
      <p:pic>
        <p:nvPicPr>
          <p:cNvPr id="4" name="VIDEO-2022-08-05-00-16-26.mp4" descr="VIDEO-2022-08-05-00-16-26.mp4">
            <a:hlinkClick r:id="" action="ppaction://media"/>
            <a:extLst>
              <a:ext uri="{FF2B5EF4-FFF2-40B4-BE49-F238E27FC236}">
                <a16:creationId xmlns:a16="http://schemas.microsoft.com/office/drawing/2014/main" id="{3280C0C6-9F36-7BDD-DB55-F918337B12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91943" y="0"/>
            <a:ext cx="3940628" cy="6852656"/>
          </a:xfrm>
        </p:spPr>
      </p:pic>
    </p:spTree>
    <p:extLst>
      <p:ext uri="{BB962C8B-B14F-4D97-AF65-F5344CB8AC3E}">
        <p14:creationId xmlns:p14="http://schemas.microsoft.com/office/powerpoint/2010/main" val="7105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3F938B-580E-E289-EBB0-A3E1FE149FAF}"/>
              </a:ext>
            </a:extLst>
          </p:cNvPr>
          <p:cNvSpPr txBox="1"/>
          <p:nvPr/>
        </p:nvSpPr>
        <p:spPr>
          <a:xfrm>
            <a:off x="271463" y="200025"/>
            <a:ext cx="10472737" cy="5632311"/>
          </a:xfrm>
          <a:prstGeom prst="rect">
            <a:avLst/>
          </a:prstGeom>
          <a:noFill/>
        </p:spPr>
        <p:txBody>
          <a:bodyPr wrap="square" rtlCol="0">
            <a:spAutoFit/>
          </a:bodyPr>
          <a:lstStyle/>
          <a:p>
            <a:r>
              <a:rPr lang="en-US" sz="4000" b="1" dirty="0"/>
              <a:t>4 Streams</a:t>
            </a:r>
          </a:p>
          <a:p>
            <a:endParaRPr lang="en-US" sz="4000" dirty="0"/>
          </a:p>
          <a:p>
            <a:pPr marL="342900" indent="-342900">
              <a:buAutoNum type="arabicParenR"/>
            </a:pPr>
            <a:r>
              <a:rPr lang="en-US" sz="4000" dirty="0"/>
              <a:t>Started through a Media Contact</a:t>
            </a:r>
          </a:p>
          <a:p>
            <a:pPr marL="342900" indent="-342900">
              <a:buAutoNum type="arabicParenR"/>
            </a:pPr>
            <a:r>
              <a:rPr lang="en-US" sz="4000" dirty="0"/>
              <a:t>Started through Affinity Connections</a:t>
            </a:r>
          </a:p>
          <a:p>
            <a:pPr marL="342900" indent="-342900">
              <a:buAutoNum type="arabicParenR"/>
            </a:pPr>
            <a:r>
              <a:rPr lang="en-US" sz="4000" dirty="0"/>
              <a:t>Started by “Broad Sowing”</a:t>
            </a:r>
          </a:p>
          <a:p>
            <a:pPr marL="342900" indent="-342900">
              <a:buAutoNum type="arabicParenR"/>
            </a:pPr>
            <a:r>
              <a:rPr lang="en-US" sz="4000" dirty="0"/>
              <a:t>Started by Aggregate Collection</a:t>
            </a:r>
          </a:p>
          <a:p>
            <a:endParaRPr lang="en-US" sz="4000" dirty="0"/>
          </a:p>
          <a:p>
            <a:r>
              <a:rPr lang="en-US" sz="4000" dirty="0"/>
              <a:t>ALL streams had multiple occurrences of dreams, miracles, signs, and wonders</a:t>
            </a:r>
          </a:p>
        </p:txBody>
      </p:sp>
    </p:spTree>
    <p:extLst>
      <p:ext uri="{BB962C8B-B14F-4D97-AF65-F5344CB8AC3E}">
        <p14:creationId xmlns:p14="http://schemas.microsoft.com/office/powerpoint/2010/main" val="94432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a:xfrm>
            <a:off x="699105" y="312056"/>
            <a:ext cx="8596668" cy="1320800"/>
          </a:xfrm>
        </p:spPr>
        <p:txBody>
          <a:bodyPr>
            <a:normAutofit fontScale="90000"/>
          </a:bodyPr>
          <a:lstStyle/>
          <a:p>
            <a:r>
              <a:rPr lang="en-US" b="1" dirty="0"/>
              <a:t>3. MEDIA IS A GREAT SERVANT…</a:t>
            </a:r>
            <a:br>
              <a:rPr lang="en-US" b="1" dirty="0"/>
            </a:br>
            <a:r>
              <a:rPr lang="en-US" b="1" dirty="0"/>
              <a:t>					 AND A TERRIBLE MASTER</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a:xfrm>
            <a:off x="339875" y="1988458"/>
            <a:ext cx="10001553" cy="4557486"/>
          </a:xfrm>
        </p:spPr>
        <p:txBody>
          <a:bodyPr>
            <a:noAutofit/>
          </a:bodyPr>
          <a:lstStyle/>
          <a:p>
            <a:r>
              <a:rPr lang="en-US" sz="2800" dirty="0"/>
              <a:t>We cannot allow media interaction (chat rooms, virtual reality and the metaverse) to become endgames.   </a:t>
            </a:r>
          </a:p>
          <a:p>
            <a:r>
              <a:rPr lang="en-US" sz="2800" dirty="0"/>
              <a:t>Media must be means not ends.  We are integrated creatures designed for physical presence, touch, and interaction – including with those we don’t like and can’t remove from the community with a click of the button.  </a:t>
            </a:r>
          </a:p>
          <a:p>
            <a:r>
              <a:rPr lang="en-US" sz="2800" dirty="0"/>
              <a:t>	- It is also an open question as to whether media attracts/preselects the fringe/troubled or if this extreme brokenness is true of all who exit Islam. </a:t>
            </a:r>
            <a:endParaRPr lang="en-US" sz="2800" b="1" dirty="0">
              <a:solidFill>
                <a:srgbClr val="C00000"/>
              </a:solidFill>
            </a:endParaRPr>
          </a:p>
        </p:txBody>
      </p:sp>
    </p:spTree>
    <p:extLst>
      <p:ext uri="{BB962C8B-B14F-4D97-AF65-F5344CB8AC3E}">
        <p14:creationId xmlns:p14="http://schemas.microsoft.com/office/powerpoint/2010/main" val="3717280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a:xfrm>
            <a:off x="699105" y="312056"/>
            <a:ext cx="8596668" cy="1320800"/>
          </a:xfrm>
        </p:spPr>
        <p:txBody>
          <a:bodyPr>
            <a:normAutofit fontScale="90000"/>
          </a:bodyPr>
          <a:lstStyle/>
          <a:p>
            <a:r>
              <a:rPr lang="en-US" b="1" dirty="0"/>
              <a:t>4. Public Presence, Visible Church,									 Physicality. </a:t>
            </a:r>
            <a:r>
              <a:rPr lang="en-US" dirty="0"/>
              <a:t> </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a:xfrm>
            <a:off x="252789" y="1632856"/>
            <a:ext cx="8401354" cy="4557486"/>
          </a:xfrm>
        </p:spPr>
        <p:txBody>
          <a:bodyPr>
            <a:noAutofit/>
          </a:bodyPr>
          <a:lstStyle/>
          <a:p>
            <a:r>
              <a:rPr lang="en-US" sz="3200" dirty="0"/>
              <a:t>We are (surprisingly perhaps) entering a season where the local church must be seen.  (AP Examples)</a:t>
            </a:r>
          </a:p>
          <a:p>
            <a:r>
              <a:rPr lang="en-US" sz="3200" dirty="0"/>
              <a:t>We need to find increasing ways for the church to be broadcast, seen, found, visited, and be public.  It is time to press for this, and it has the effect of letting the masses know that the AP church exists and is composed of normal and good people. </a:t>
            </a:r>
            <a:endParaRPr lang="en-US" sz="3200" b="1" dirty="0">
              <a:solidFill>
                <a:srgbClr val="C00000"/>
              </a:solidFill>
            </a:endParaRPr>
          </a:p>
        </p:txBody>
      </p:sp>
      <p:pic>
        <p:nvPicPr>
          <p:cNvPr id="4" name="Picture 3">
            <a:extLst>
              <a:ext uri="{FF2B5EF4-FFF2-40B4-BE49-F238E27FC236}">
                <a16:creationId xmlns:a16="http://schemas.microsoft.com/office/drawing/2014/main" id="{F229AEB0-42CA-5D95-2149-63043E1A8B40}"/>
              </a:ext>
            </a:extLst>
          </p:cNvPr>
          <p:cNvPicPr>
            <a:picLocks noChangeAspect="1"/>
          </p:cNvPicPr>
          <p:nvPr/>
        </p:nvPicPr>
        <p:blipFill>
          <a:blip r:embed="rId2"/>
          <a:stretch>
            <a:fillRect/>
          </a:stretch>
        </p:blipFill>
        <p:spPr>
          <a:xfrm>
            <a:off x="8432498" y="667658"/>
            <a:ext cx="3759502" cy="2255701"/>
          </a:xfrm>
          <a:prstGeom prst="rect">
            <a:avLst/>
          </a:prstGeom>
        </p:spPr>
      </p:pic>
      <p:pic>
        <p:nvPicPr>
          <p:cNvPr id="6" name="Picture 5" descr="A person and person dancing&#10;&#10;Description automatically generated with medium confidence">
            <a:extLst>
              <a:ext uri="{FF2B5EF4-FFF2-40B4-BE49-F238E27FC236}">
                <a16:creationId xmlns:a16="http://schemas.microsoft.com/office/drawing/2014/main" id="{0698084E-25E8-32C8-1EAC-8042BC080A26}"/>
              </a:ext>
            </a:extLst>
          </p:cNvPr>
          <p:cNvPicPr>
            <a:picLocks noChangeAspect="1"/>
          </p:cNvPicPr>
          <p:nvPr/>
        </p:nvPicPr>
        <p:blipFill>
          <a:blip r:embed="rId3"/>
          <a:stretch>
            <a:fillRect/>
          </a:stretch>
        </p:blipFill>
        <p:spPr>
          <a:xfrm>
            <a:off x="8485187" y="3429000"/>
            <a:ext cx="3706813" cy="1904231"/>
          </a:xfrm>
          <a:prstGeom prst="rect">
            <a:avLst/>
          </a:prstGeom>
        </p:spPr>
      </p:pic>
    </p:spTree>
    <p:extLst>
      <p:ext uri="{BB962C8B-B14F-4D97-AF65-F5344CB8AC3E}">
        <p14:creationId xmlns:p14="http://schemas.microsoft.com/office/powerpoint/2010/main" val="3505772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D4DF-E5C6-037E-31FA-26F507DF074F}"/>
              </a:ext>
            </a:extLst>
          </p:cNvPr>
          <p:cNvSpPr>
            <a:spLocks noGrp="1"/>
          </p:cNvSpPr>
          <p:nvPr>
            <p:ph type="title"/>
          </p:nvPr>
        </p:nvSpPr>
        <p:spPr/>
        <p:txBody>
          <a:bodyPr/>
          <a:lstStyle/>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55B21A3A-748C-FA1E-A675-A16EECE82F0E}"/>
              </a:ext>
            </a:extLst>
          </p:cNvPr>
          <p:cNvPicPr>
            <a:picLocks noGrp="1" noChangeAspect="1"/>
          </p:cNvPicPr>
          <p:nvPr>
            <p:ph idx="1"/>
          </p:nvPr>
        </p:nvPicPr>
        <p:blipFill>
          <a:blip r:embed="rId2"/>
          <a:stretch>
            <a:fillRect/>
          </a:stretch>
        </p:blipFill>
        <p:spPr>
          <a:xfrm>
            <a:off x="962555" y="3600083"/>
            <a:ext cx="4769171" cy="5204097"/>
          </a:xfrm>
        </p:spPr>
      </p:pic>
      <p:pic>
        <p:nvPicPr>
          <p:cNvPr id="4" name="Picture 3">
            <a:extLst>
              <a:ext uri="{FF2B5EF4-FFF2-40B4-BE49-F238E27FC236}">
                <a16:creationId xmlns:a16="http://schemas.microsoft.com/office/drawing/2014/main" id="{C4F0E64D-74BF-13B5-DC8D-0E382F3D08C1}"/>
              </a:ext>
            </a:extLst>
          </p:cNvPr>
          <p:cNvPicPr>
            <a:picLocks noChangeAspect="1"/>
          </p:cNvPicPr>
          <p:nvPr/>
        </p:nvPicPr>
        <p:blipFill>
          <a:blip r:embed="rId3"/>
          <a:stretch>
            <a:fillRect/>
          </a:stretch>
        </p:blipFill>
        <p:spPr>
          <a:xfrm>
            <a:off x="6805506" y="-28351"/>
            <a:ext cx="5386494" cy="3231896"/>
          </a:xfrm>
          <a:prstGeom prst="rect">
            <a:avLst/>
          </a:prstGeom>
        </p:spPr>
      </p:pic>
      <p:pic>
        <p:nvPicPr>
          <p:cNvPr id="5" name="Picture 4" descr="A person and person dancing&#10;&#10;Description automatically generated with medium confidence">
            <a:extLst>
              <a:ext uri="{FF2B5EF4-FFF2-40B4-BE49-F238E27FC236}">
                <a16:creationId xmlns:a16="http://schemas.microsoft.com/office/drawing/2014/main" id="{3E68D2B6-0689-CF89-61A8-4BDDB545E09C}"/>
              </a:ext>
            </a:extLst>
          </p:cNvPr>
          <p:cNvPicPr>
            <a:picLocks noChangeAspect="1"/>
          </p:cNvPicPr>
          <p:nvPr/>
        </p:nvPicPr>
        <p:blipFill>
          <a:blip r:embed="rId4"/>
          <a:stretch>
            <a:fillRect/>
          </a:stretch>
        </p:blipFill>
        <p:spPr>
          <a:xfrm>
            <a:off x="5980225" y="3666942"/>
            <a:ext cx="6211776" cy="319105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483C20B-4C0F-6D5A-FC6C-ABD7ED3DF0D0}"/>
              </a:ext>
            </a:extLst>
          </p:cNvPr>
          <p:cNvPicPr>
            <a:picLocks noChangeAspect="1"/>
          </p:cNvPicPr>
          <p:nvPr/>
        </p:nvPicPr>
        <p:blipFill>
          <a:blip r:embed="rId5"/>
          <a:stretch>
            <a:fillRect/>
          </a:stretch>
        </p:blipFill>
        <p:spPr>
          <a:xfrm>
            <a:off x="279494" y="96198"/>
            <a:ext cx="5452231" cy="3538973"/>
          </a:xfrm>
          <a:prstGeom prst="rect">
            <a:avLst/>
          </a:prstGeom>
        </p:spPr>
      </p:pic>
    </p:spTree>
    <p:extLst>
      <p:ext uri="{BB962C8B-B14F-4D97-AF65-F5344CB8AC3E}">
        <p14:creationId xmlns:p14="http://schemas.microsoft.com/office/powerpoint/2010/main" val="303325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a:xfrm>
            <a:off x="699105" y="312056"/>
            <a:ext cx="8596668" cy="1320800"/>
          </a:xfrm>
        </p:spPr>
        <p:txBody>
          <a:bodyPr>
            <a:normAutofit fontScale="90000"/>
          </a:bodyPr>
          <a:lstStyle/>
          <a:p>
            <a:r>
              <a:rPr lang="en-US" b="1" dirty="0"/>
              <a:t>5. Workers Modeling Suffering</a:t>
            </a:r>
            <a:br>
              <a:rPr lang="en-US" b="1" dirty="0"/>
            </a:br>
            <a:br>
              <a:rPr lang="en-US" b="1" dirty="0"/>
            </a:br>
            <a:br>
              <a:rPr lang="en-US" b="1" dirty="0"/>
            </a:br>
            <a:br>
              <a:rPr lang="en-US" b="1" dirty="0"/>
            </a:br>
            <a:endParaRPr lang="en-US" b="1" dirty="0"/>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a:xfrm>
            <a:off x="383417" y="1342569"/>
            <a:ext cx="9533468" cy="4557486"/>
          </a:xfrm>
        </p:spPr>
        <p:txBody>
          <a:bodyPr>
            <a:noAutofit/>
          </a:bodyPr>
          <a:lstStyle/>
          <a:p>
            <a:pPr lvl="0"/>
            <a:r>
              <a:rPr lang="en-US" sz="3200" dirty="0"/>
              <a:t>Global Workers must have the moral authority to ask their disciples to follow the Biblical injunctions to suffer and take up the cross and face danger and do difficult things that require risk.  We cannot do this if we are not willing to risk ourselves (our residency, our jobs, our security, our possessions, our families).  </a:t>
            </a:r>
          </a:p>
          <a:p>
            <a:pPr lvl="0"/>
            <a:r>
              <a:rPr lang="en-US" sz="3200" dirty="0"/>
              <a:t>We have to live dangerously if we are going to call others to live dangerously.</a:t>
            </a:r>
          </a:p>
        </p:txBody>
      </p:sp>
    </p:spTree>
    <p:extLst>
      <p:ext uri="{BB962C8B-B14F-4D97-AF65-F5344CB8AC3E}">
        <p14:creationId xmlns:p14="http://schemas.microsoft.com/office/powerpoint/2010/main" val="943627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636-C9A3-A6BC-AE7F-D5C53C6C77B7}"/>
              </a:ext>
            </a:extLst>
          </p:cNvPr>
          <p:cNvSpPr>
            <a:spLocks noGrp="1"/>
          </p:cNvSpPr>
          <p:nvPr>
            <p:ph type="title"/>
          </p:nvPr>
        </p:nvSpPr>
        <p:spPr>
          <a:xfrm>
            <a:off x="699105" y="312056"/>
            <a:ext cx="8596668" cy="1320800"/>
          </a:xfrm>
        </p:spPr>
        <p:txBody>
          <a:bodyPr>
            <a:normAutofit fontScale="90000"/>
          </a:bodyPr>
          <a:lstStyle/>
          <a:p>
            <a:r>
              <a:rPr lang="en-US" b="1" dirty="0"/>
              <a:t>6. Preaching and Teaching</a:t>
            </a:r>
            <a:br>
              <a:rPr lang="en-US" b="1" dirty="0"/>
            </a:br>
            <a:br>
              <a:rPr lang="en-US" b="1" dirty="0"/>
            </a:br>
            <a:br>
              <a:rPr lang="en-US" b="1" dirty="0"/>
            </a:br>
            <a:br>
              <a:rPr lang="en-US" b="1" dirty="0"/>
            </a:br>
            <a:endParaRPr lang="en-US" b="1" dirty="0"/>
          </a:p>
        </p:txBody>
      </p:sp>
      <p:sp>
        <p:nvSpPr>
          <p:cNvPr id="3" name="Content Placeholder 2">
            <a:extLst>
              <a:ext uri="{FF2B5EF4-FFF2-40B4-BE49-F238E27FC236}">
                <a16:creationId xmlns:a16="http://schemas.microsoft.com/office/drawing/2014/main" id="{9FE65724-4AD1-9FC6-AE18-3221A4B2EA54}"/>
              </a:ext>
            </a:extLst>
          </p:cNvPr>
          <p:cNvSpPr>
            <a:spLocks noGrp="1"/>
          </p:cNvSpPr>
          <p:nvPr>
            <p:ph idx="1"/>
          </p:nvPr>
        </p:nvSpPr>
        <p:spPr>
          <a:xfrm>
            <a:off x="383417" y="1342569"/>
            <a:ext cx="9805612" cy="4557486"/>
          </a:xfrm>
        </p:spPr>
        <p:txBody>
          <a:bodyPr>
            <a:noAutofit/>
          </a:bodyPr>
          <a:lstStyle/>
          <a:p>
            <a:pPr lvl="0"/>
            <a:r>
              <a:rPr lang="en-US" sz="3600" dirty="0"/>
              <a:t>As a corrective to the pendulum swing to discovery as the only method (it is valid but not absolute) we must focus on doctrine, theological training, bold preaching and teaching going forward.  The training and teaching must be contextual and wherever possible non-residential, but all the same robust and didactic in part. (It is a both/and of discovery and didactic) </a:t>
            </a:r>
          </a:p>
        </p:txBody>
      </p:sp>
    </p:spTree>
    <p:extLst>
      <p:ext uri="{BB962C8B-B14F-4D97-AF65-F5344CB8AC3E}">
        <p14:creationId xmlns:p14="http://schemas.microsoft.com/office/powerpoint/2010/main" val="16814961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83</TotalTime>
  <Words>952</Words>
  <Application>Microsoft Macintosh PowerPoint</Application>
  <PresentationFormat>Widescreen</PresentationFormat>
  <Paragraphs>178</Paragraphs>
  <Slides>40</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Neutraface Text</vt:lpstr>
      <vt:lpstr>Trebuchet MS</vt:lpstr>
      <vt:lpstr>Wingdings 3</vt:lpstr>
      <vt:lpstr>Facet</vt:lpstr>
      <vt:lpstr>Current Trends in the Islamic World </vt:lpstr>
      <vt:lpstr>1. Volume of Prayer and FASTING</vt:lpstr>
      <vt:lpstr>2. SECULARISM WITHIN ISLAM</vt:lpstr>
      <vt:lpstr>  “Tunis is Free….  Away with Islam.”</vt:lpstr>
      <vt:lpstr>3. MEDIA IS A GREAT SERVANT…       AND A TERRIBLE MASTER  </vt:lpstr>
      <vt:lpstr>4. Public Presence, Visible Church,          Physicality.    </vt:lpstr>
      <vt:lpstr>PowerPoint Presentation</vt:lpstr>
      <vt:lpstr>5. Workers Modeling Suffering    </vt:lpstr>
      <vt:lpstr>6. Preaching and Teaching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Global South and Expatriate Language churches (i.e. Filipino and others) are going to play a critical role going forward.   </vt:lpstr>
      <vt:lpstr>PowerPoint Presentation</vt:lpstr>
      <vt:lpstr>8. The Local, MBB, church must be envisioned and trained to be Missionary from the start     </vt:lpstr>
      <vt:lpstr>9. Denominations will form…     and it is a good thing!    </vt:lpstr>
      <vt:lpstr>10. Harvest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Trends in the Islamic World </dc:title>
  <dc:creator>Dick Brogden</dc:creator>
  <cp:lastModifiedBy>Dick Brogden</cp:lastModifiedBy>
  <cp:revision>10</cp:revision>
  <dcterms:created xsi:type="dcterms:W3CDTF">2022-08-10T08:57:07Z</dcterms:created>
  <dcterms:modified xsi:type="dcterms:W3CDTF">2022-08-10T10:26:01Z</dcterms:modified>
</cp:coreProperties>
</file>