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6" r:id="rId2"/>
    <p:sldId id="325" r:id="rId3"/>
    <p:sldId id="326" r:id="rId4"/>
    <p:sldId id="327" r:id="rId5"/>
    <p:sldId id="328" r:id="rId6"/>
    <p:sldId id="330" r:id="rId7"/>
    <p:sldId id="329" r:id="rId8"/>
    <p:sldId id="331" r:id="rId9"/>
    <p:sldId id="332" r:id="rId10"/>
    <p:sldId id="333" r:id="rId11"/>
    <p:sldId id="334" r:id="rId12"/>
    <p:sldId id="335" r:id="rId13"/>
    <p:sldId id="33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57618-76C4-4F76-AEF1-13EEA05F143D}" v="1" dt="2022-09-12T03:14:38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6" d="100"/>
          <a:sy n="76" d="100"/>
        </p:scale>
        <p:origin x="8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8438D-6CBC-4A5E-8DA7-6F362F06E8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CAC2C-1146-43E3-9908-587D30FDABE4}">
      <dgm:prSet phldrT="[Text]"/>
      <dgm:spPr/>
      <dgm:t>
        <a:bodyPr/>
        <a:lstStyle/>
        <a:p>
          <a:r>
            <a:rPr lang="en-US" dirty="0">
              <a:latin typeface="+mj-lt"/>
            </a:rPr>
            <a:t>Expertise</a:t>
          </a:r>
        </a:p>
      </dgm:t>
    </dgm:pt>
    <dgm:pt modelId="{7AAB18DF-8088-4ECE-B025-5090EC2D4036}" type="parTrans" cxnId="{6788F7EB-AC5D-4281-BA0A-1A1B1A73A9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57E7A09-D2B8-4075-BBA8-C56E4619F187}" type="sibTrans" cxnId="{6788F7EB-AC5D-4281-BA0A-1A1B1A73A9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E711CB6-0178-4D90-AF5C-2C4A0437EB79}">
      <dgm:prSet phldrT="[Text]"/>
      <dgm:spPr/>
      <dgm:t>
        <a:bodyPr/>
        <a:lstStyle/>
        <a:p>
          <a:r>
            <a:rPr lang="en-US" dirty="0">
              <a:latin typeface="+mj-lt"/>
            </a:rPr>
            <a:t>Sectors</a:t>
          </a:r>
        </a:p>
      </dgm:t>
    </dgm:pt>
    <dgm:pt modelId="{7EE5C79C-D8F0-461B-A471-D9135B1F0530}" type="parTrans" cxnId="{E4E10709-CEF6-4CA7-9639-9A247679159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911A025-2471-41F1-95FB-CD157A0353C6}" type="sibTrans" cxnId="{E4E10709-CEF6-4CA7-9639-9A247679159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7182692-52D9-45C1-A201-EBCB2BB03695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30+ year advancing nonprofits </a:t>
          </a:r>
        </a:p>
      </dgm:t>
    </dgm:pt>
    <dgm:pt modelId="{67428F01-E4C0-49F1-A5A6-2AFEEE0FAA8B}" type="parTrans" cxnId="{D7462252-D601-4247-AF52-DC2832D68AA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25759C1-AF6B-4913-93EE-ECF7EAFC7835}" type="sibTrans" cxnId="{D7462252-D601-4247-AF52-DC2832D68AA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DE645C-0FAD-4ECD-B764-6455C7A07AA4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Leadership in high-impact organizations</a:t>
          </a:r>
        </a:p>
      </dgm:t>
    </dgm:pt>
    <dgm:pt modelId="{887629A9-0D7A-4881-B3D9-60C83627A8EC}" type="parTrans" cxnId="{A5C68E75-1127-41EF-95E2-D9115A5C87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E0F62EB-1968-4AC8-B958-2D8386AE489E}" type="sibTrans" cxnId="{A5C68E75-1127-41EF-95E2-D9115A5C875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E875FAA-CECF-43C0-A990-4D04C46B62C7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Major Gift Development</a:t>
          </a:r>
        </a:p>
      </dgm:t>
    </dgm:pt>
    <dgm:pt modelId="{D1265438-949A-4AAC-AAC8-62C3810175C6}" type="parTrans" cxnId="{2F4E5079-3EBD-489F-9F69-7DF70F01DA3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476E4A1-4F33-4F90-A8C4-47B0E893BE75}" type="sibTrans" cxnId="{2F4E5079-3EBD-489F-9F69-7DF70F01DA3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40C62D-8378-4ED9-B34B-2F001A511C4E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Donor Cultivation</a:t>
          </a:r>
        </a:p>
      </dgm:t>
    </dgm:pt>
    <dgm:pt modelId="{CE97F951-6C94-4BBF-B66C-20211D122BD9}" type="parTrans" cxnId="{A0C20850-C17D-4F49-A7ED-B01848BBF26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91A7197-F808-4C8F-9AEA-4BA632FEC6E6}" type="sibTrans" cxnId="{A0C20850-C17D-4F49-A7ED-B01848BBF26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775885-8685-4D21-862B-03E8641EEDB5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Foundation and Corporate Giving</a:t>
          </a:r>
        </a:p>
      </dgm:t>
    </dgm:pt>
    <dgm:pt modelId="{33A60095-BB57-48A8-BEAD-1AEB261F6AA9}" type="parTrans" cxnId="{921B8ADE-0AC4-4F75-9521-712D664E64C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5B50C8-2035-436B-AF2B-7D59F35805FD}" type="sibTrans" cxnId="{921B8ADE-0AC4-4F75-9521-712D664E64C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8905552-CBFA-4894-A976-64FA7521F11A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Endowment Giving</a:t>
          </a:r>
        </a:p>
      </dgm:t>
    </dgm:pt>
    <dgm:pt modelId="{C09B86DB-5923-413B-8BB6-BDF36FA65E70}" type="parTrans" cxnId="{9AE59711-BF99-49D5-9CA1-240E68C90D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C63C581-241D-4F3D-8DE5-F9D2CC55D5CD}" type="sibTrans" cxnId="{9AE59711-BF99-49D5-9CA1-240E68C90D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4C526F3-D096-4546-B47E-1927ED0A9A80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Annual Fund/Direct Marketing</a:t>
          </a:r>
        </a:p>
      </dgm:t>
    </dgm:pt>
    <dgm:pt modelId="{86DEF9B0-A521-4DEB-8652-2B0806D7E54E}" type="parTrans" cxnId="{AD664669-5E70-4A02-B996-A8F17C0A86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EF7435E-1970-46F0-8343-CD63B118C0BD}" type="sibTrans" cxnId="{AD664669-5E70-4A02-B996-A8F17C0A865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393127-D743-49A6-AD8C-A0E75D213F3A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Impact Messaging</a:t>
          </a:r>
        </a:p>
      </dgm:t>
    </dgm:pt>
    <dgm:pt modelId="{265AF690-FA6F-4222-A6AB-EF5C6002C2EA}" type="parTrans" cxnId="{9AABAEB3-3DFE-41DF-910B-A1E8A34687A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A8A0C39-48E8-465F-A03E-EBBB460880E2}" type="sibTrans" cxnId="{9AABAEB3-3DFE-41DF-910B-A1E8A34687A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E8EBA31-8BFB-46D4-A13A-5F8D22719CD4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Education</a:t>
          </a:r>
        </a:p>
      </dgm:t>
    </dgm:pt>
    <dgm:pt modelId="{F2C1AD08-4854-4132-BBEF-18DD9EE5A99C}" type="parTrans" cxnId="{5610B387-F721-4D65-84B0-0679C14649E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7352783-3059-4BB5-9CA8-BFCAB39EB5B8}" type="sibTrans" cxnId="{5610B387-F721-4D65-84B0-0679C14649E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5BDFEB-9236-4357-8D31-5A3C63D952C1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Global Missions</a:t>
          </a:r>
        </a:p>
      </dgm:t>
    </dgm:pt>
    <dgm:pt modelId="{368082F6-458D-4BF8-97D5-DE81AAF62A32}" type="parTrans" cxnId="{0E885173-5BA0-4EB6-BF76-A95823C188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D2EA0D2-2EEB-4AF2-8BBE-761DB0D82068}" type="sibTrans" cxnId="{0E885173-5BA0-4EB6-BF76-A95823C188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513A2E3-09DD-4E07-B8C2-FD97F1B4F169}">
      <dgm:prSet phldrT="[Text]"/>
      <dgm:spPr/>
      <dgm:t>
        <a:bodyPr/>
        <a:lstStyle/>
        <a:p>
          <a:endParaRPr lang="en-US" sz="1400" dirty="0">
            <a:latin typeface="+mj-lt"/>
          </a:endParaRPr>
        </a:p>
      </dgm:t>
    </dgm:pt>
    <dgm:pt modelId="{A069A857-A332-4C74-BEE0-70C7FF73A144}" type="parTrans" cxnId="{4200337D-3194-4C5E-9FA4-5E04075C9A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6E014FD-4649-4511-B220-8F1F398C285D}" type="sibTrans" cxnId="{4200337D-3194-4C5E-9FA4-5E04075C9A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2CA134-CFD0-4C73-A1F3-3CD23D881C07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Executive Coaching/Team Coaching</a:t>
          </a:r>
        </a:p>
      </dgm:t>
    </dgm:pt>
    <dgm:pt modelId="{6FC9CEA4-0041-4CE2-9403-9F8332C01CAC}" type="parTrans" cxnId="{8E8EF443-12BB-4850-9E94-E6BF7E3DBA38}">
      <dgm:prSet/>
      <dgm:spPr/>
      <dgm:t>
        <a:bodyPr/>
        <a:lstStyle/>
        <a:p>
          <a:endParaRPr lang="en-US"/>
        </a:p>
      </dgm:t>
    </dgm:pt>
    <dgm:pt modelId="{5ECFFC4A-20EB-4D03-9BCF-011BAE1ED67A}" type="sibTrans" cxnId="{8E8EF443-12BB-4850-9E94-E6BF7E3DBA38}">
      <dgm:prSet/>
      <dgm:spPr/>
      <dgm:t>
        <a:bodyPr/>
        <a:lstStyle/>
        <a:p>
          <a:endParaRPr lang="en-US"/>
        </a:p>
      </dgm:t>
    </dgm:pt>
    <dgm:pt modelId="{DF982EDB-AC0A-4867-92EF-A604A304F631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Nonprofit Marketing &amp; Creative</a:t>
          </a:r>
        </a:p>
      </dgm:t>
    </dgm:pt>
    <dgm:pt modelId="{AC925B9F-7133-49CB-9448-2B4B48F92E6E}" type="parTrans" cxnId="{A2FBB3EC-DDF4-4E3B-914A-0F527CD180F8}">
      <dgm:prSet/>
      <dgm:spPr/>
      <dgm:t>
        <a:bodyPr/>
        <a:lstStyle/>
        <a:p>
          <a:endParaRPr lang="en-US"/>
        </a:p>
      </dgm:t>
    </dgm:pt>
    <dgm:pt modelId="{C14AEDDD-E82A-4C01-9B6B-B8D82FE2BAF4}" type="sibTrans" cxnId="{A2FBB3EC-DDF4-4E3B-914A-0F527CD180F8}">
      <dgm:prSet/>
      <dgm:spPr/>
      <dgm:t>
        <a:bodyPr/>
        <a:lstStyle/>
        <a:p>
          <a:endParaRPr lang="en-US"/>
        </a:p>
      </dgm:t>
    </dgm:pt>
    <dgm:pt modelId="{FFA1FC8F-D5CB-498A-82FF-E73EF6CCE08A}">
      <dgm:prSet phldrT="[Text]"/>
      <dgm:spPr/>
      <dgm:t>
        <a:bodyPr/>
        <a:lstStyle/>
        <a:p>
          <a:endParaRPr lang="en-US" sz="1400" dirty="0">
            <a:latin typeface="+mj-lt"/>
          </a:endParaRPr>
        </a:p>
      </dgm:t>
    </dgm:pt>
    <dgm:pt modelId="{A9E5AC5F-868B-4FDB-AFF3-A05BB66CA5AD}" type="parTrans" cxnId="{49E24F2B-9F5C-4D4E-8F1E-95E7ECE71699}">
      <dgm:prSet/>
      <dgm:spPr/>
      <dgm:t>
        <a:bodyPr/>
        <a:lstStyle/>
        <a:p>
          <a:endParaRPr lang="en-US"/>
        </a:p>
      </dgm:t>
    </dgm:pt>
    <dgm:pt modelId="{2FEC65E3-E83D-46C9-AD15-528D6D6319BD}" type="sibTrans" cxnId="{49E24F2B-9F5C-4D4E-8F1E-95E7ECE71699}">
      <dgm:prSet/>
      <dgm:spPr/>
      <dgm:t>
        <a:bodyPr/>
        <a:lstStyle/>
        <a:p>
          <a:endParaRPr lang="en-US"/>
        </a:p>
      </dgm:t>
    </dgm:pt>
    <dgm:pt modelId="{4AB10EB5-8DBD-43E5-A58C-D9FCF80C2453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Community Development</a:t>
          </a:r>
        </a:p>
      </dgm:t>
    </dgm:pt>
    <dgm:pt modelId="{FBBB6C96-4827-4D51-84ED-04D87F860EA6}" type="parTrans" cxnId="{7096AC40-A67F-49AF-9DBE-B7DAFFB3B396}">
      <dgm:prSet/>
      <dgm:spPr/>
      <dgm:t>
        <a:bodyPr/>
        <a:lstStyle/>
        <a:p>
          <a:endParaRPr lang="en-US"/>
        </a:p>
      </dgm:t>
    </dgm:pt>
    <dgm:pt modelId="{CBC3A152-C15E-4E59-9D57-454C1CE29CFB}" type="sibTrans" cxnId="{7096AC40-A67F-49AF-9DBE-B7DAFFB3B396}">
      <dgm:prSet/>
      <dgm:spPr/>
      <dgm:t>
        <a:bodyPr/>
        <a:lstStyle/>
        <a:p>
          <a:endParaRPr lang="en-US"/>
        </a:p>
      </dgm:t>
    </dgm:pt>
    <dgm:pt modelId="{E98BEA53-B35A-4794-9F7B-A66CB65ED7E6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Associations</a:t>
          </a:r>
        </a:p>
      </dgm:t>
    </dgm:pt>
    <dgm:pt modelId="{E22D7192-81E7-421D-AE51-D2B4C4373529}" type="parTrans" cxnId="{761E4028-6AE4-4269-B042-63AC82E91805}">
      <dgm:prSet/>
      <dgm:spPr/>
      <dgm:t>
        <a:bodyPr/>
        <a:lstStyle/>
        <a:p>
          <a:endParaRPr lang="en-US"/>
        </a:p>
      </dgm:t>
    </dgm:pt>
    <dgm:pt modelId="{2C3F1E74-F834-4876-97B8-F9D698B321D3}" type="sibTrans" cxnId="{761E4028-6AE4-4269-B042-63AC82E91805}">
      <dgm:prSet/>
      <dgm:spPr/>
      <dgm:t>
        <a:bodyPr/>
        <a:lstStyle/>
        <a:p>
          <a:endParaRPr lang="en-US"/>
        </a:p>
      </dgm:t>
    </dgm:pt>
    <dgm:pt modelId="{5BC58179-1DDC-4E32-9FF5-D7F56FC8D61B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Strategy/PR/Events</a:t>
          </a:r>
        </a:p>
      </dgm:t>
    </dgm:pt>
    <dgm:pt modelId="{67B1EE13-1F1C-4050-AE21-32BB63E3755D}" type="parTrans" cxnId="{E358073D-618E-43D0-AB05-DEF10E452B5F}">
      <dgm:prSet/>
      <dgm:spPr/>
      <dgm:t>
        <a:bodyPr/>
        <a:lstStyle/>
        <a:p>
          <a:endParaRPr lang="en-US"/>
        </a:p>
      </dgm:t>
    </dgm:pt>
    <dgm:pt modelId="{EE9A87AA-E403-4507-BC9C-E1700E2AB2A1}" type="sibTrans" cxnId="{E358073D-618E-43D0-AB05-DEF10E452B5F}">
      <dgm:prSet/>
      <dgm:spPr/>
      <dgm:t>
        <a:bodyPr/>
        <a:lstStyle/>
        <a:p>
          <a:endParaRPr lang="en-US"/>
        </a:p>
      </dgm:t>
    </dgm:pt>
    <dgm:pt modelId="{34ED2707-D114-43A6-8D33-6153D3C29280}">
      <dgm:prSet phldrT="[Text]" custT="1"/>
      <dgm:spPr/>
      <dgm:t>
        <a:bodyPr/>
        <a:lstStyle/>
        <a:p>
          <a:r>
            <a:rPr lang="en-US" sz="2000" b="0" dirty="0">
              <a:latin typeface="Cabin" pitchFamily="2" charset="0"/>
            </a:rPr>
            <a:t>Churches</a:t>
          </a:r>
        </a:p>
      </dgm:t>
    </dgm:pt>
    <dgm:pt modelId="{B1224AD4-ABCA-4033-81DE-451A39DF11A8}" type="parTrans" cxnId="{E19C7481-C587-4ACD-A806-6F253750B7DC}">
      <dgm:prSet/>
      <dgm:spPr/>
      <dgm:t>
        <a:bodyPr/>
        <a:lstStyle/>
        <a:p>
          <a:endParaRPr lang="en-US"/>
        </a:p>
      </dgm:t>
    </dgm:pt>
    <dgm:pt modelId="{7E512962-86DA-4FD4-94EA-8EAEF0377ABC}" type="sibTrans" cxnId="{E19C7481-C587-4ACD-A806-6F253750B7DC}">
      <dgm:prSet/>
      <dgm:spPr/>
      <dgm:t>
        <a:bodyPr/>
        <a:lstStyle/>
        <a:p>
          <a:endParaRPr lang="en-US"/>
        </a:p>
      </dgm:t>
    </dgm:pt>
    <dgm:pt modelId="{FA6E7166-C432-44A6-B355-9A1E12D81575}" type="pres">
      <dgm:prSet presAssocID="{2CE8438D-6CBC-4A5E-8DA7-6F362F06E81F}" presName="linear" presStyleCnt="0">
        <dgm:presLayoutVars>
          <dgm:dir/>
          <dgm:animLvl val="lvl"/>
          <dgm:resizeHandles val="exact"/>
        </dgm:presLayoutVars>
      </dgm:prSet>
      <dgm:spPr/>
    </dgm:pt>
    <dgm:pt modelId="{E6CC845B-7CCE-4CE4-9CE4-D71EA2622BAA}" type="pres">
      <dgm:prSet presAssocID="{F19CAC2C-1146-43E3-9908-587D30FDABE4}" presName="parentLin" presStyleCnt="0"/>
      <dgm:spPr/>
    </dgm:pt>
    <dgm:pt modelId="{AA14ADF1-29F4-4B07-BCAD-C0AB003AFF4D}" type="pres">
      <dgm:prSet presAssocID="{F19CAC2C-1146-43E3-9908-587D30FDABE4}" presName="parentLeftMargin" presStyleLbl="node1" presStyleIdx="0" presStyleCnt="2"/>
      <dgm:spPr/>
    </dgm:pt>
    <dgm:pt modelId="{4519B7B0-69D1-492C-BC01-7C2E996FD657}" type="pres">
      <dgm:prSet presAssocID="{F19CAC2C-1146-43E3-9908-587D30FDAB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C7B729D-DA08-4D7E-AB8D-7542913675E8}" type="pres">
      <dgm:prSet presAssocID="{F19CAC2C-1146-43E3-9908-587D30FDABE4}" presName="negativeSpace" presStyleCnt="0"/>
      <dgm:spPr/>
    </dgm:pt>
    <dgm:pt modelId="{FFA241A2-D6BF-4DC1-8649-40549249ECAB}" type="pres">
      <dgm:prSet presAssocID="{F19CAC2C-1146-43E3-9908-587D30FDABE4}" presName="childText" presStyleLbl="conFgAcc1" presStyleIdx="0" presStyleCnt="2" custScaleY="117632">
        <dgm:presLayoutVars>
          <dgm:bulletEnabled val="1"/>
        </dgm:presLayoutVars>
      </dgm:prSet>
      <dgm:spPr/>
    </dgm:pt>
    <dgm:pt modelId="{2AF0B924-A4C5-4668-BCE4-8BA5A92CF8FC}" type="pres">
      <dgm:prSet presAssocID="{257E7A09-D2B8-4075-BBA8-C56E4619F187}" presName="spaceBetweenRectangles" presStyleCnt="0"/>
      <dgm:spPr/>
    </dgm:pt>
    <dgm:pt modelId="{02B02D3F-C13B-40F3-B485-26146BFC11C0}" type="pres">
      <dgm:prSet presAssocID="{9E711CB6-0178-4D90-AF5C-2C4A0437EB79}" presName="parentLin" presStyleCnt="0"/>
      <dgm:spPr/>
    </dgm:pt>
    <dgm:pt modelId="{AC6027CA-7218-4414-B759-81A5E2F1FA4F}" type="pres">
      <dgm:prSet presAssocID="{9E711CB6-0178-4D90-AF5C-2C4A0437EB79}" presName="parentLeftMargin" presStyleLbl="node1" presStyleIdx="0" presStyleCnt="2"/>
      <dgm:spPr/>
    </dgm:pt>
    <dgm:pt modelId="{E4E24CAE-824C-4F03-B356-CC3DCD38BD2C}" type="pres">
      <dgm:prSet presAssocID="{9E711CB6-0178-4D90-AF5C-2C4A0437EB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76D3D64-6374-475D-A89B-30C47D77E333}" type="pres">
      <dgm:prSet presAssocID="{9E711CB6-0178-4D90-AF5C-2C4A0437EB79}" presName="negativeSpace" presStyleCnt="0"/>
      <dgm:spPr/>
    </dgm:pt>
    <dgm:pt modelId="{9D46DFED-6F10-4C13-9105-03DE9BFB79C9}" type="pres">
      <dgm:prSet presAssocID="{9E711CB6-0178-4D90-AF5C-2C4A0437EB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56A1101-035E-47B0-80B6-732C1B094073}" type="presOf" srcId="{2CE8438D-6CBC-4A5E-8DA7-6F362F06E81F}" destId="{FA6E7166-C432-44A6-B355-9A1E12D81575}" srcOrd="0" destOrd="0" presId="urn:microsoft.com/office/officeart/2005/8/layout/list1"/>
    <dgm:cxn modelId="{46F23502-22E3-4223-96CD-6C2AF11F674E}" type="presOf" srcId="{FE8EBA31-8BFB-46D4-A13A-5F8D22719CD4}" destId="{9D46DFED-6F10-4C13-9105-03DE9BFB79C9}" srcOrd="0" destOrd="0" presId="urn:microsoft.com/office/officeart/2005/8/layout/list1"/>
    <dgm:cxn modelId="{E4E10709-CEF6-4CA7-9639-9A2476791595}" srcId="{2CE8438D-6CBC-4A5E-8DA7-6F362F06E81F}" destId="{9E711CB6-0178-4D90-AF5C-2C4A0437EB79}" srcOrd="1" destOrd="0" parTransId="{7EE5C79C-D8F0-461B-A471-D9135B1F0530}" sibTransId="{C911A025-2471-41F1-95FB-CD157A0353C6}"/>
    <dgm:cxn modelId="{B698EA0A-E3C9-4B0C-874A-A3AA336581BA}" type="presOf" srcId="{A513A2E3-09DD-4E07-B8C2-FD97F1B4F169}" destId="{9D46DFED-6F10-4C13-9105-03DE9BFB79C9}" srcOrd="0" destOrd="6" presId="urn:microsoft.com/office/officeart/2005/8/layout/list1"/>
    <dgm:cxn modelId="{966A830C-BF7F-4173-91F8-A3398F69EF25}" type="presOf" srcId="{D4C526F3-D096-4546-B47E-1927ED0A9A80}" destId="{FFA241A2-D6BF-4DC1-8649-40549249ECAB}" srcOrd="0" destOrd="6" presId="urn:microsoft.com/office/officeart/2005/8/layout/list1"/>
    <dgm:cxn modelId="{9AE59711-BF99-49D5-9CA1-240E68C90DBB}" srcId="{F19CAC2C-1146-43E3-9908-587D30FDABE4}" destId="{F8905552-CBFA-4894-A976-64FA7521F11A}" srcOrd="5" destOrd="0" parTransId="{C09B86DB-5923-413B-8BB6-BDF36FA65E70}" sibTransId="{BC63C581-241D-4F3D-8DE5-F9D2CC55D5CD}"/>
    <dgm:cxn modelId="{761E4028-6AE4-4269-B042-63AC82E91805}" srcId="{9E711CB6-0178-4D90-AF5C-2C4A0437EB79}" destId="{E98BEA53-B35A-4794-9F7B-A66CB65ED7E6}" srcOrd="3" destOrd="0" parTransId="{E22D7192-81E7-421D-AE51-D2B4C4373529}" sibTransId="{2C3F1E74-F834-4876-97B8-F9D698B321D3}"/>
    <dgm:cxn modelId="{B98CA82A-842E-4746-BF16-96D7FB6A32BF}" type="presOf" srcId="{B5DE645C-0FAD-4ECD-B764-6455C7A07AA4}" destId="{FFA241A2-D6BF-4DC1-8649-40549249ECAB}" srcOrd="0" destOrd="1" presId="urn:microsoft.com/office/officeart/2005/8/layout/list1"/>
    <dgm:cxn modelId="{49E24F2B-9F5C-4D4E-8F1E-95E7ECE71699}" srcId="{9E711CB6-0178-4D90-AF5C-2C4A0437EB79}" destId="{FFA1FC8F-D5CB-498A-82FF-E73EF6CCE08A}" srcOrd="5" destOrd="0" parTransId="{A9E5AC5F-868B-4FDB-AFF3-A05BB66CA5AD}" sibTransId="{2FEC65E3-E83D-46C9-AD15-528D6D6319BD}"/>
    <dgm:cxn modelId="{E358073D-618E-43D0-AB05-DEF10E452B5F}" srcId="{F19CAC2C-1146-43E3-9908-587D30FDABE4}" destId="{5BC58179-1DDC-4E32-9FF5-D7F56FC8D61B}" srcOrd="10" destOrd="0" parTransId="{67B1EE13-1F1C-4050-AE21-32BB63E3755D}" sibTransId="{EE9A87AA-E403-4507-BC9C-E1700E2AB2A1}"/>
    <dgm:cxn modelId="{7096AC40-A67F-49AF-9DBE-B7DAFFB3B396}" srcId="{9E711CB6-0178-4D90-AF5C-2C4A0437EB79}" destId="{4AB10EB5-8DBD-43E5-A58C-D9FCF80C2453}" srcOrd="2" destOrd="0" parTransId="{FBBB6C96-4827-4D51-84ED-04D87F860EA6}" sibTransId="{CBC3A152-C15E-4E59-9D57-454C1CE29CFB}"/>
    <dgm:cxn modelId="{FA15765B-E4FD-4938-9CDE-BC3906821F5E}" type="presOf" srcId="{9D5BDFEB-9236-4357-8D31-5A3C63D952C1}" destId="{9D46DFED-6F10-4C13-9105-03DE9BFB79C9}" srcOrd="0" destOrd="1" presId="urn:microsoft.com/office/officeart/2005/8/layout/list1"/>
    <dgm:cxn modelId="{79C73862-00BC-4783-9084-1A4C200328B4}" type="presOf" srcId="{A2393127-D743-49A6-AD8C-A0E75D213F3A}" destId="{FFA241A2-D6BF-4DC1-8649-40549249ECAB}" srcOrd="0" destOrd="7" presId="urn:microsoft.com/office/officeart/2005/8/layout/list1"/>
    <dgm:cxn modelId="{8E8EF443-12BB-4850-9E94-E6BF7E3DBA38}" srcId="{F19CAC2C-1146-43E3-9908-587D30FDABE4}" destId="{672CA134-CFD0-4C73-A1F3-3CD23D881C07}" srcOrd="8" destOrd="0" parTransId="{6FC9CEA4-0041-4CE2-9403-9F8332C01CAC}" sibTransId="{5ECFFC4A-20EB-4D03-9BCF-011BAE1ED67A}"/>
    <dgm:cxn modelId="{AD664669-5E70-4A02-B996-A8F17C0A8652}" srcId="{F19CAC2C-1146-43E3-9908-587D30FDABE4}" destId="{D4C526F3-D096-4546-B47E-1927ED0A9A80}" srcOrd="6" destOrd="0" parTransId="{86DEF9B0-A521-4DEB-8652-2B0806D7E54E}" sibTransId="{0EF7435E-1970-46F0-8343-CD63B118C0BD}"/>
    <dgm:cxn modelId="{EBB6316F-185A-48BF-81AA-D5D3DF918DED}" type="presOf" srcId="{F19CAC2C-1146-43E3-9908-587D30FDABE4}" destId="{4519B7B0-69D1-492C-BC01-7C2E996FD657}" srcOrd="1" destOrd="0" presId="urn:microsoft.com/office/officeart/2005/8/layout/list1"/>
    <dgm:cxn modelId="{A0C20850-C17D-4F49-A7ED-B01848BBF26A}" srcId="{F19CAC2C-1146-43E3-9908-587D30FDABE4}" destId="{7F40C62D-8378-4ED9-B34B-2F001A511C4E}" srcOrd="3" destOrd="0" parTransId="{CE97F951-6C94-4BBF-B66C-20211D122BD9}" sibTransId="{591A7197-F808-4C8F-9AEA-4BA632FEC6E6}"/>
    <dgm:cxn modelId="{C50F5771-57C9-42E1-BF93-35994554E893}" type="presOf" srcId="{9E711CB6-0178-4D90-AF5C-2C4A0437EB79}" destId="{E4E24CAE-824C-4F03-B356-CC3DCD38BD2C}" srcOrd="1" destOrd="0" presId="urn:microsoft.com/office/officeart/2005/8/layout/list1"/>
    <dgm:cxn modelId="{D7462252-D601-4247-AF52-DC2832D68AA9}" srcId="{F19CAC2C-1146-43E3-9908-587D30FDABE4}" destId="{47182692-52D9-45C1-A201-EBCB2BB03695}" srcOrd="0" destOrd="0" parTransId="{67428F01-E4C0-49F1-A5A6-2AFEEE0FAA8B}" sibTransId="{B25759C1-AF6B-4913-93EE-ECF7EAFC7835}"/>
    <dgm:cxn modelId="{0E885173-5BA0-4EB6-BF76-A95823C18884}" srcId="{9E711CB6-0178-4D90-AF5C-2C4A0437EB79}" destId="{9D5BDFEB-9236-4357-8D31-5A3C63D952C1}" srcOrd="1" destOrd="0" parTransId="{368082F6-458D-4BF8-97D5-DE81AAF62A32}" sibTransId="{CD2EA0D2-2EEB-4AF2-8BBE-761DB0D82068}"/>
    <dgm:cxn modelId="{A5C68E75-1127-41EF-95E2-D9115A5C8753}" srcId="{F19CAC2C-1146-43E3-9908-587D30FDABE4}" destId="{B5DE645C-0FAD-4ECD-B764-6455C7A07AA4}" srcOrd="1" destOrd="0" parTransId="{887629A9-0D7A-4881-B3D9-60C83627A8EC}" sibTransId="{EE0F62EB-1968-4AC8-B958-2D8386AE489E}"/>
    <dgm:cxn modelId="{2F4E5079-3EBD-489F-9F69-7DF70F01DA3B}" srcId="{F19CAC2C-1146-43E3-9908-587D30FDABE4}" destId="{FE875FAA-CECF-43C0-A990-4D04C46B62C7}" srcOrd="2" destOrd="0" parTransId="{D1265438-949A-4AAC-AAC8-62C3810175C6}" sibTransId="{7476E4A1-4F33-4F90-A8C4-47B0E893BE75}"/>
    <dgm:cxn modelId="{4200337D-3194-4C5E-9FA4-5E04075C9A48}" srcId="{9E711CB6-0178-4D90-AF5C-2C4A0437EB79}" destId="{A513A2E3-09DD-4E07-B8C2-FD97F1B4F169}" srcOrd="6" destOrd="0" parTransId="{A069A857-A332-4C74-BEE0-70C7FF73A144}" sibTransId="{C6E014FD-4649-4511-B220-8F1F398C285D}"/>
    <dgm:cxn modelId="{E19C7481-C587-4ACD-A806-6F253750B7DC}" srcId="{9E711CB6-0178-4D90-AF5C-2C4A0437EB79}" destId="{34ED2707-D114-43A6-8D33-6153D3C29280}" srcOrd="4" destOrd="0" parTransId="{B1224AD4-ABCA-4033-81DE-451A39DF11A8}" sibTransId="{7E512962-86DA-4FD4-94EA-8EAEF0377ABC}"/>
    <dgm:cxn modelId="{E1B41285-B3DC-4ADA-992E-8B56DFC65104}" type="presOf" srcId="{FE875FAA-CECF-43C0-A990-4D04C46B62C7}" destId="{FFA241A2-D6BF-4DC1-8649-40549249ECAB}" srcOrd="0" destOrd="2" presId="urn:microsoft.com/office/officeart/2005/8/layout/list1"/>
    <dgm:cxn modelId="{4697CD86-56C9-4945-8048-7303665442CB}" type="presOf" srcId="{F8905552-CBFA-4894-A976-64FA7521F11A}" destId="{FFA241A2-D6BF-4DC1-8649-40549249ECAB}" srcOrd="0" destOrd="5" presId="urn:microsoft.com/office/officeart/2005/8/layout/list1"/>
    <dgm:cxn modelId="{5610B387-F721-4D65-84B0-0679C14649E6}" srcId="{9E711CB6-0178-4D90-AF5C-2C4A0437EB79}" destId="{FE8EBA31-8BFB-46D4-A13A-5F8D22719CD4}" srcOrd="0" destOrd="0" parTransId="{F2C1AD08-4854-4132-BBEF-18DD9EE5A99C}" sibTransId="{57352783-3059-4BB5-9CA8-BFCAB39EB5B8}"/>
    <dgm:cxn modelId="{32636B89-EF16-4A12-A5BD-3FDE253E3F69}" type="presOf" srcId="{672CA134-CFD0-4C73-A1F3-3CD23D881C07}" destId="{FFA241A2-D6BF-4DC1-8649-40549249ECAB}" srcOrd="0" destOrd="8" presId="urn:microsoft.com/office/officeart/2005/8/layout/list1"/>
    <dgm:cxn modelId="{8070BAA7-3D27-4F0B-AC54-B2D17AF5369E}" type="presOf" srcId="{DF982EDB-AC0A-4867-92EF-A604A304F631}" destId="{FFA241A2-D6BF-4DC1-8649-40549249ECAB}" srcOrd="0" destOrd="9" presId="urn:microsoft.com/office/officeart/2005/8/layout/list1"/>
    <dgm:cxn modelId="{9429CBAC-5C55-4E96-9767-246DBFF8B920}" type="presOf" srcId="{4AB10EB5-8DBD-43E5-A58C-D9FCF80C2453}" destId="{9D46DFED-6F10-4C13-9105-03DE9BFB79C9}" srcOrd="0" destOrd="2" presId="urn:microsoft.com/office/officeart/2005/8/layout/list1"/>
    <dgm:cxn modelId="{A77DD4AD-FB8D-4EF5-9D8B-D95410D37A21}" type="presOf" srcId="{F19CAC2C-1146-43E3-9908-587D30FDABE4}" destId="{AA14ADF1-29F4-4B07-BCAD-C0AB003AFF4D}" srcOrd="0" destOrd="0" presId="urn:microsoft.com/office/officeart/2005/8/layout/list1"/>
    <dgm:cxn modelId="{9AABAEB3-3DFE-41DF-910B-A1E8A34687A0}" srcId="{F19CAC2C-1146-43E3-9908-587D30FDABE4}" destId="{A2393127-D743-49A6-AD8C-A0E75D213F3A}" srcOrd="7" destOrd="0" parTransId="{265AF690-FA6F-4222-A6AB-EF5C6002C2EA}" sibTransId="{CA8A0C39-48E8-465F-A03E-EBBB460880E2}"/>
    <dgm:cxn modelId="{177286B5-816E-4138-8B44-5C77276CE8DA}" type="presOf" srcId="{47182692-52D9-45C1-A201-EBCB2BB03695}" destId="{FFA241A2-D6BF-4DC1-8649-40549249ECAB}" srcOrd="0" destOrd="0" presId="urn:microsoft.com/office/officeart/2005/8/layout/list1"/>
    <dgm:cxn modelId="{212F35CF-0ECA-4030-9459-3FD89F3F97EE}" type="presOf" srcId="{FFA1FC8F-D5CB-498A-82FF-E73EF6CCE08A}" destId="{9D46DFED-6F10-4C13-9105-03DE9BFB79C9}" srcOrd="0" destOrd="5" presId="urn:microsoft.com/office/officeart/2005/8/layout/list1"/>
    <dgm:cxn modelId="{3066A1D2-E48C-4C7A-BEBB-79F3D35F84F2}" type="presOf" srcId="{7F40C62D-8378-4ED9-B34B-2F001A511C4E}" destId="{FFA241A2-D6BF-4DC1-8649-40549249ECAB}" srcOrd="0" destOrd="3" presId="urn:microsoft.com/office/officeart/2005/8/layout/list1"/>
    <dgm:cxn modelId="{858866D5-8A3B-4848-A543-AEC7DFAEA3C3}" type="presOf" srcId="{4A775885-8685-4D21-862B-03E8641EEDB5}" destId="{FFA241A2-D6BF-4DC1-8649-40549249ECAB}" srcOrd="0" destOrd="4" presId="urn:microsoft.com/office/officeart/2005/8/layout/list1"/>
    <dgm:cxn modelId="{B1397CD8-FC64-46FC-9078-3CA7AD16977E}" type="presOf" srcId="{5BC58179-1DDC-4E32-9FF5-D7F56FC8D61B}" destId="{FFA241A2-D6BF-4DC1-8649-40549249ECAB}" srcOrd="0" destOrd="10" presId="urn:microsoft.com/office/officeart/2005/8/layout/list1"/>
    <dgm:cxn modelId="{921B8ADE-0AC4-4F75-9521-712D664E64C0}" srcId="{F19CAC2C-1146-43E3-9908-587D30FDABE4}" destId="{4A775885-8685-4D21-862B-03E8641EEDB5}" srcOrd="4" destOrd="0" parTransId="{33A60095-BB57-48A8-BEAD-1AEB261F6AA9}" sibTransId="{E75B50C8-2035-436B-AF2B-7D59F35805FD}"/>
    <dgm:cxn modelId="{75C24CE4-3FBC-43E0-96FF-A2193BD05B84}" type="presOf" srcId="{34ED2707-D114-43A6-8D33-6153D3C29280}" destId="{9D46DFED-6F10-4C13-9105-03DE9BFB79C9}" srcOrd="0" destOrd="4" presId="urn:microsoft.com/office/officeart/2005/8/layout/list1"/>
    <dgm:cxn modelId="{6788F7EB-AC5D-4281-BA0A-1A1B1A73A984}" srcId="{2CE8438D-6CBC-4A5E-8DA7-6F362F06E81F}" destId="{F19CAC2C-1146-43E3-9908-587D30FDABE4}" srcOrd="0" destOrd="0" parTransId="{7AAB18DF-8088-4ECE-B025-5090EC2D4036}" sibTransId="{257E7A09-D2B8-4075-BBA8-C56E4619F187}"/>
    <dgm:cxn modelId="{A2FBB3EC-DDF4-4E3B-914A-0F527CD180F8}" srcId="{F19CAC2C-1146-43E3-9908-587D30FDABE4}" destId="{DF982EDB-AC0A-4867-92EF-A604A304F631}" srcOrd="9" destOrd="0" parTransId="{AC925B9F-7133-49CB-9448-2B4B48F92E6E}" sibTransId="{C14AEDDD-E82A-4C01-9B6B-B8D82FE2BAF4}"/>
    <dgm:cxn modelId="{C3CA7AEF-45F6-4075-A616-065F660355B5}" type="presOf" srcId="{E98BEA53-B35A-4794-9F7B-A66CB65ED7E6}" destId="{9D46DFED-6F10-4C13-9105-03DE9BFB79C9}" srcOrd="0" destOrd="3" presId="urn:microsoft.com/office/officeart/2005/8/layout/list1"/>
    <dgm:cxn modelId="{FD2013F0-2008-4C65-A8AC-AECFEBDF3E94}" type="presOf" srcId="{9E711CB6-0178-4D90-AF5C-2C4A0437EB79}" destId="{AC6027CA-7218-4414-B759-81A5E2F1FA4F}" srcOrd="0" destOrd="0" presId="urn:microsoft.com/office/officeart/2005/8/layout/list1"/>
    <dgm:cxn modelId="{7A240DE2-A1A9-4B34-96DD-67FB0765B9A4}" type="presParOf" srcId="{FA6E7166-C432-44A6-B355-9A1E12D81575}" destId="{E6CC845B-7CCE-4CE4-9CE4-D71EA2622BAA}" srcOrd="0" destOrd="0" presId="urn:microsoft.com/office/officeart/2005/8/layout/list1"/>
    <dgm:cxn modelId="{2B09CAC2-9E10-4E12-9A66-FE10F3B904CD}" type="presParOf" srcId="{E6CC845B-7CCE-4CE4-9CE4-D71EA2622BAA}" destId="{AA14ADF1-29F4-4B07-BCAD-C0AB003AFF4D}" srcOrd="0" destOrd="0" presId="urn:microsoft.com/office/officeart/2005/8/layout/list1"/>
    <dgm:cxn modelId="{51CBED7A-A788-455F-AD84-98861DD6B82D}" type="presParOf" srcId="{E6CC845B-7CCE-4CE4-9CE4-D71EA2622BAA}" destId="{4519B7B0-69D1-492C-BC01-7C2E996FD657}" srcOrd="1" destOrd="0" presId="urn:microsoft.com/office/officeart/2005/8/layout/list1"/>
    <dgm:cxn modelId="{80EC924F-9FA7-4564-ABE0-C1E5C306B3BE}" type="presParOf" srcId="{FA6E7166-C432-44A6-B355-9A1E12D81575}" destId="{6C7B729D-DA08-4D7E-AB8D-7542913675E8}" srcOrd="1" destOrd="0" presId="urn:microsoft.com/office/officeart/2005/8/layout/list1"/>
    <dgm:cxn modelId="{EFE6C43C-0C3C-4743-B664-A32341B59AFA}" type="presParOf" srcId="{FA6E7166-C432-44A6-B355-9A1E12D81575}" destId="{FFA241A2-D6BF-4DC1-8649-40549249ECAB}" srcOrd="2" destOrd="0" presId="urn:microsoft.com/office/officeart/2005/8/layout/list1"/>
    <dgm:cxn modelId="{F3665832-16D7-4FD6-8876-2FB123BBF507}" type="presParOf" srcId="{FA6E7166-C432-44A6-B355-9A1E12D81575}" destId="{2AF0B924-A4C5-4668-BCE4-8BA5A92CF8FC}" srcOrd="3" destOrd="0" presId="urn:microsoft.com/office/officeart/2005/8/layout/list1"/>
    <dgm:cxn modelId="{AD64EA7A-3C6A-4353-821F-61FD60E0E41E}" type="presParOf" srcId="{FA6E7166-C432-44A6-B355-9A1E12D81575}" destId="{02B02D3F-C13B-40F3-B485-26146BFC11C0}" srcOrd="4" destOrd="0" presId="urn:microsoft.com/office/officeart/2005/8/layout/list1"/>
    <dgm:cxn modelId="{8B8D49C0-9CE9-44DB-B360-E3AEFAC4670F}" type="presParOf" srcId="{02B02D3F-C13B-40F3-B485-26146BFC11C0}" destId="{AC6027CA-7218-4414-B759-81A5E2F1FA4F}" srcOrd="0" destOrd="0" presId="urn:microsoft.com/office/officeart/2005/8/layout/list1"/>
    <dgm:cxn modelId="{93F79180-ACC1-4BA2-9BC1-F2D884FA4BA6}" type="presParOf" srcId="{02B02D3F-C13B-40F3-B485-26146BFC11C0}" destId="{E4E24CAE-824C-4F03-B356-CC3DCD38BD2C}" srcOrd="1" destOrd="0" presId="urn:microsoft.com/office/officeart/2005/8/layout/list1"/>
    <dgm:cxn modelId="{53DA631C-3F80-444B-9858-15DA6234D476}" type="presParOf" srcId="{FA6E7166-C432-44A6-B355-9A1E12D81575}" destId="{B76D3D64-6374-475D-A89B-30C47D77E333}" srcOrd="5" destOrd="0" presId="urn:microsoft.com/office/officeart/2005/8/layout/list1"/>
    <dgm:cxn modelId="{3FC89DD8-0289-4D56-B30A-AD5B95D8EBCC}" type="presParOf" srcId="{FA6E7166-C432-44A6-B355-9A1E12D81575}" destId="{9D46DFED-6F10-4C13-9105-03DE9BFB79C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F7D24-DB92-4B5B-90AA-09A4B5788D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4C8060-1DCA-49F3-AF7B-A7A912CF24BB}">
      <dgm:prSet/>
      <dgm:spPr/>
      <dgm:t>
        <a:bodyPr/>
        <a:lstStyle/>
        <a:p>
          <a:r>
            <a:rPr lang="en-US" b="1" dirty="0"/>
            <a:t>WHAT IS AT RISK?</a:t>
          </a:r>
          <a:endParaRPr lang="en-US" dirty="0"/>
        </a:p>
      </dgm:t>
    </dgm:pt>
    <dgm:pt modelId="{B2BB6C10-D5C1-4C3B-B369-71E963F75420}" type="parTrans" cxnId="{1BFAC665-212F-49A0-949F-80282DC8ACA4}">
      <dgm:prSet/>
      <dgm:spPr/>
      <dgm:t>
        <a:bodyPr/>
        <a:lstStyle/>
        <a:p>
          <a:endParaRPr lang="en-US"/>
        </a:p>
      </dgm:t>
    </dgm:pt>
    <dgm:pt modelId="{23B93EC6-D3A5-41AD-8644-2044D15A5C76}" type="sibTrans" cxnId="{1BFAC665-212F-49A0-949F-80282DC8ACA4}">
      <dgm:prSet/>
      <dgm:spPr/>
      <dgm:t>
        <a:bodyPr/>
        <a:lstStyle/>
        <a:p>
          <a:endParaRPr lang="en-US"/>
        </a:p>
      </dgm:t>
    </dgm:pt>
    <dgm:pt modelId="{67689CA1-10F9-497F-905E-097BB7B405A1}">
      <dgm:prSet/>
      <dgm:spPr/>
      <dgm:t>
        <a:bodyPr/>
        <a:lstStyle/>
        <a:p>
          <a:r>
            <a:rPr lang="en-US" b="1" dirty="0"/>
            <a:t>Cycle of starting and stopping before proof of effectiveness</a:t>
          </a:r>
          <a:endParaRPr lang="en-US" dirty="0"/>
        </a:p>
      </dgm:t>
    </dgm:pt>
    <dgm:pt modelId="{95BE0BF4-8367-4CE0-B547-D4F51835E67C}" type="parTrans" cxnId="{D75928A9-DA67-4A69-87B9-EC65E05F1487}">
      <dgm:prSet/>
      <dgm:spPr/>
      <dgm:t>
        <a:bodyPr/>
        <a:lstStyle/>
        <a:p>
          <a:endParaRPr lang="en-US"/>
        </a:p>
      </dgm:t>
    </dgm:pt>
    <dgm:pt modelId="{B2C1ED09-D449-4C35-80DB-8972C3725075}" type="sibTrans" cxnId="{D75928A9-DA67-4A69-87B9-EC65E05F1487}">
      <dgm:prSet/>
      <dgm:spPr/>
      <dgm:t>
        <a:bodyPr/>
        <a:lstStyle/>
        <a:p>
          <a:endParaRPr lang="en-US"/>
        </a:p>
      </dgm:t>
    </dgm:pt>
    <dgm:pt modelId="{52282B3B-61C5-4E55-ABED-E7A08210AEBD}">
      <dgm:prSet/>
      <dgm:spPr/>
      <dgm:t>
        <a:bodyPr/>
        <a:lstStyle/>
        <a:p>
          <a:r>
            <a:rPr lang="en-US" b="1" dirty="0"/>
            <a:t>Lack of collaboration and mutual ownership</a:t>
          </a:r>
          <a:endParaRPr lang="en-US" dirty="0"/>
        </a:p>
      </dgm:t>
    </dgm:pt>
    <dgm:pt modelId="{CD589D08-2D21-4CD7-B5AB-9A4DBB335C19}" type="parTrans" cxnId="{8F844D26-2F42-4AF2-9D9C-A40FEB6AE25D}">
      <dgm:prSet/>
      <dgm:spPr/>
      <dgm:t>
        <a:bodyPr/>
        <a:lstStyle/>
        <a:p>
          <a:endParaRPr lang="en-US"/>
        </a:p>
      </dgm:t>
    </dgm:pt>
    <dgm:pt modelId="{BF3E1E57-270B-47D8-B8D4-AE08F1E8B18B}" type="sibTrans" cxnId="{8F844D26-2F42-4AF2-9D9C-A40FEB6AE25D}">
      <dgm:prSet/>
      <dgm:spPr/>
      <dgm:t>
        <a:bodyPr/>
        <a:lstStyle/>
        <a:p>
          <a:endParaRPr lang="en-US"/>
        </a:p>
      </dgm:t>
    </dgm:pt>
    <dgm:pt modelId="{02684D0F-9E4E-4B11-9D02-089639ACD4E5}">
      <dgm:prSet/>
      <dgm:spPr/>
      <dgm:t>
        <a:bodyPr/>
        <a:lstStyle/>
        <a:p>
          <a:r>
            <a:rPr lang="en-US" b="1" dirty="0"/>
            <a:t>Unrealistic expectations on financial returns</a:t>
          </a:r>
          <a:endParaRPr lang="en-US" dirty="0"/>
        </a:p>
      </dgm:t>
    </dgm:pt>
    <dgm:pt modelId="{77424A62-DBF4-4759-907B-36CFA57E04F3}" type="parTrans" cxnId="{7D04D2D0-C3D5-4FCC-9B1C-2D444A688FC9}">
      <dgm:prSet/>
      <dgm:spPr/>
      <dgm:t>
        <a:bodyPr/>
        <a:lstStyle/>
        <a:p>
          <a:endParaRPr lang="en-US"/>
        </a:p>
      </dgm:t>
    </dgm:pt>
    <dgm:pt modelId="{CBBB6540-BC12-47B1-820D-B9A214C2C985}" type="sibTrans" cxnId="{7D04D2D0-C3D5-4FCC-9B1C-2D444A688FC9}">
      <dgm:prSet/>
      <dgm:spPr/>
      <dgm:t>
        <a:bodyPr/>
        <a:lstStyle/>
        <a:p>
          <a:endParaRPr lang="en-US"/>
        </a:p>
      </dgm:t>
    </dgm:pt>
    <dgm:pt modelId="{C2999F1B-CC9E-4513-91E3-A0E7FB47231D}">
      <dgm:prSet/>
      <dgm:spPr/>
      <dgm:t>
        <a:bodyPr/>
        <a:lstStyle/>
        <a:p>
          <a:r>
            <a:rPr lang="en-US" b="1" dirty="0"/>
            <a:t>Brand confusion</a:t>
          </a:r>
          <a:endParaRPr lang="en-US" dirty="0"/>
        </a:p>
      </dgm:t>
    </dgm:pt>
    <dgm:pt modelId="{49C4C643-0890-406C-8EF2-E7A5D267848A}" type="parTrans" cxnId="{5703C096-6307-42FE-8794-FB4BFDC28648}">
      <dgm:prSet/>
      <dgm:spPr/>
      <dgm:t>
        <a:bodyPr/>
        <a:lstStyle/>
        <a:p>
          <a:endParaRPr lang="en-US"/>
        </a:p>
      </dgm:t>
    </dgm:pt>
    <dgm:pt modelId="{F2EDF886-E00D-4351-ABF6-BFDA2D815464}" type="sibTrans" cxnId="{5703C096-6307-42FE-8794-FB4BFDC28648}">
      <dgm:prSet/>
      <dgm:spPr/>
      <dgm:t>
        <a:bodyPr/>
        <a:lstStyle/>
        <a:p>
          <a:endParaRPr lang="en-US"/>
        </a:p>
      </dgm:t>
    </dgm:pt>
    <dgm:pt modelId="{8D2EBD65-51BF-4FEB-8405-0286D84665ED}">
      <dgm:prSet/>
      <dgm:spPr/>
      <dgm:t>
        <a:bodyPr/>
        <a:lstStyle/>
        <a:p>
          <a:r>
            <a:rPr lang="en-US" b="1" dirty="0"/>
            <a:t>Lack of organizational support</a:t>
          </a:r>
          <a:endParaRPr lang="en-US" dirty="0"/>
        </a:p>
      </dgm:t>
    </dgm:pt>
    <dgm:pt modelId="{669F9772-CAEC-42FC-8A67-EED79795808A}" type="parTrans" cxnId="{05DB8AB1-AED0-48A4-851C-8766D2829EEE}">
      <dgm:prSet/>
      <dgm:spPr/>
      <dgm:t>
        <a:bodyPr/>
        <a:lstStyle/>
        <a:p>
          <a:endParaRPr lang="en-US"/>
        </a:p>
      </dgm:t>
    </dgm:pt>
    <dgm:pt modelId="{98E7318F-CDF0-43F1-AFFA-4F84213AC598}" type="sibTrans" cxnId="{05DB8AB1-AED0-48A4-851C-8766D2829EEE}">
      <dgm:prSet/>
      <dgm:spPr/>
      <dgm:t>
        <a:bodyPr/>
        <a:lstStyle/>
        <a:p>
          <a:endParaRPr lang="en-US"/>
        </a:p>
      </dgm:t>
    </dgm:pt>
    <dgm:pt modelId="{AFFFCD44-D208-427D-9FEE-074E5A64008E}">
      <dgm:prSet/>
      <dgm:spPr/>
      <dgm:t>
        <a:bodyPr/>
        <a:lstStyle/>
        <a:p>
          <a:r>
            <a:rPr lang="en-US" b="1" dirty="0"/>
            <a:t>Other</a:t>
          </a:r>
          <a:endParaRPr lang="en-US" dirty="0"/>
        </a:p>
      </dgm:t>
    </dgm:pt>
    <dgm:pt modelId="{2A324B54-2070-4CC1-A17B-4DCE869C21A5}" type="parTrans" cxnId="{1605210E-B55E-4231-A498-4381CE9EE505}">
      <dgm:prSet/>
      <dgm:spPr/>
      <dgm:t>
        <a:bodyPr/>
        <a:lstStyle/>
        <a:p>
          <a:endParaRPr lang="en-US"/>
        </a:p>
      </dgm:t>
    </dgm:pt>
    <dgm:pt modelId="{3B002094-887D-41CE-B47B-99F9A065B483}" type="sibTrans" cxnId="{1605210E-B55E-4231-A498-4381CE9EE505}">
      <dgm:prSet/>
      <dgm:spPr/>
      <dgm:t>
        <a:bodyPr/>
        <a:lstStyle/>
        <a:p>
          <a:endParaRPr lang="en-US"/>
        </a:p>
      </dgm:t>
    </dgm:pt>
    <dgm:pt modelId="{023D79C5-368B-4A92-813B-3CF56098D0A8}" type="pres">
      <dgm:prSet presAssocID="{CF9F7D24-DB92-4B5B-90AA-09A4B5788DA3}" presName="linear" presStyleCnt="0">
        <dgm:presLayoutVars>
          <dgm:animLvl val="lvl"/>
          <dgm:resizeHandles val="exact"/>
        </dgm:presLayoutVars>
      </dgm:prSet>
      <dgm:spPr/>
    </dgm:pt>
    <dgm:pt modelId="{1624D6FD-DC3F-411A-A4DD-6CBAA3512A49}" type="pres">
      <dgm:prSet presAssocID="{374C8060-1DCA-49F3-AF7B-A7A912CF24B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78B0AFC-B236-41D0-855F-32C6BD610FEC}" type="pres">
      <dgm:prSet presAssocID="{374C8060-1DCA-49F3-AF7B-A7A912CF24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605210E-B55E-4231-A498-4381CE9EE505}" srcId="{374C8060-1DCA-49F3-AF7B-A7A912CF24BB}" destId="{AFFFCD44-D208-427D-9FEE-074E5A64008E}" srcOrd="5" destOrd="0" parTransId="{2A324B54-2070-4CC1-A17B-4DCE869C21A5}" sibTransId="{3B002094-887D-41CE-B47B-99F9A065B483}"/>
    <dgm:cxn modelId="{7351C60E-5317-450C-BC26-80B910DC32B9}" type="presOf" srcId="{AFFFCD44-D208-427D-9FEE-074E5A64008E}" destId="{778B0AFC-B236-41D0-855F-32C6BD610FEC}" srcOrd="0" destOrd="5" presId="urn:microsoft.com/office/officeart/2005/8/layout/vList2"/>
    <dgm:cxn modelId="{84303D25-EF40-4899-8628-B85FE5E59AE0}" type="presOf" srcId="{8D2EBD65-51BF-4FEB-8405-0286D84665ED}" destId="{778B0AFC-B236-41D0-855F-32C6BD610FEC}" srcOrd="0" destOrd="4" presId="urn:microsoft.com/office/officeart/2005/8/layout/vList2"/>
    <dgm:cxn modelId="{8F844D26-2F42-4AF2-9D9C-A40FEB6AE25D}" srcId="{374C8060-1DCA-49F3-AF7B-A7A912CF24BB}" destId="{52282B3B-61C5-4E55-ABED-E7A08210AEBD}" srcOrd="1" destOrd="0" parTransId="{CD589D08-2D21-4CD7-B5AB-9A4DBB335C19}" sibTransId="{BF3E1E57-270B-47D8-B8D4-AE08F1E8B18B}"/>
    <dgm:cxn modelId="{6B7CC530-96D0-4978-A24F-615A2A62C7C2}" type="presOf" srcId="{C2999F1B-CC9E-4513-91E3-A0E7FB47231D}" destId="{778B0AFC-B236-41D0-855F-32C6BD610FEC}" srcOrd="0" destOrd="3" presId="urn:microsoft.com/office/officeart/2005/8/layout/vList2"/>
    <dgm:cxn modelId="{EC385C62-C263-46D2-82B0-5079704EDA25}" type="presOf" srcId="{374C8060-1DCA-49F3-AF7B-A7A912CF24BB}" destId="{1624D6FD-DC3F-411A-A4DD-6CBAA3512A49}" srcOrd="0" destOrd="0" presId="urn:microsoft.com/office/officeart/2005/8/layout/vList2"/>
    <dgm:cxn modelId="{1BFAC665-212F-49A0-949F-80282DC8ACA4}" srcId="{CF9F7D24-DB92-4B5B-90AA-09A4B5788DA3}" destId="{374C8060-1DCA-49F3-AF7B-A7A912CF24BB}" srcOrd="0" destOrd="0" parTransId="{B2BB6C10-D5C1-4C3B-B369-71E963F75420}" sibTransId="{23B93EC6-D3A5-41AD-8644-2044D15A5C76}"/>
    <dgm:cxn modelId="{16B7FB52-66D1-46DF-9064-8BE02AD95591}" type="presOf" srcId="{52282B3B-61C5-4E55-ABED-E7A08210AEBD}" destId="{778B0AFC-B236-41D0-855F-32C6BD610FEC}" srcOrd="0" destOrd="1" presId="urn:microsoft.com/office/officeart/2005/8/layout/vList2"/>
    <dgm:cxn modelId="{3396D075-94C2-4846-8836-81F68FF79182}" type="presOf" srcId="{67689CA1-10F9-497F-905E-097BB7B405A1}" destId="{778B0AFC-B236-41D0-855F-32C6BD610FEC}" srcOrd="0" destOrd="0" presId="urn:microsoft.com/office/officeart/2005/8/layout/vList2"/>
    <dgm:cxn modelId="{5703C096-6307-42FE-8794-FB4BFDC28648}" srcId="{374C8060-1DCA-49F3-AF7B-A7A912CF24BB}" destId="{C2999F1B-CC9E-4513-91E3-A0E7FB47231D}" srcOrd="3" destOrd="0" parTransId="{49C4C643-0890-406C-8EF2-E7A5D267848A}" sibTransId="{F2EDF886-E00D-4351-ABF6-BFDA2D815464}"/>
    <dgm:cxn modelId="{D75928A9-DA67-4A69-87B9-EC65E05F1487}" srcId="{374C8060-1DCA-49F3-AF7B-A7A912CF24BB}" destId="{67689CA1-10F9-497F-905E-097BB7B405A1}" srcOrd="0" destOrd="0" parTransId="{95BE0BF4-8367-4CE0-B547-D4F51835E67C}" sibTransId="{B2C1ED09-D449-4C35-80DB-8972C3725075}"/>
    <dgm:cxn modelId="{05DB8AB1-AED0-48A4-851C-8766D2829EEE}" srcId="{374C8060-1DCA-49F3-AF7B-A7A912CF24BB}" destId="{8D2EBD65-51BF-4FEB-8405-0286D84665ED}" srcOrd="4" destOrd="0" parTransId="{669F9772-CAEC-42FC-8A67-EED79795808A}" sibTransId="{98E7318F-CDF0-43F1-AFFA-4F84213AC598}"/>
    <dgm:cxn modelId="{7D04D2D0-C3D5-4FCC-9B1C-2D444A688FC9}" srcId="{374C8060-1DCA-49F3-AF7B-A7A912CF24BB}" destId="{02684D0F-9E4E-4B11-9D02-089639ACD4E5}" srcOrd="2" destOrd="0" parTransId="{77424A62-DBF4-4759-907B-36CFA57E04F3}" sibTransId="{CBBB6540-BC12-47B1-820D-B9A214C2C985}"/>
    <dgm:cxn modelId="{8951FDDE-6D4C-45AD-9B9D-66BA37DFED38}" type="presOf" srcId="{CF9F7D24-DB92-4B5B-90AA-09A4B5788DA3}" destId="{023D79C5-368B-4A92-813B-3CF56098D0A8}" srcOrd="0" destOrd="0" presId="urn:microsoft.com/office/officeart/2005/8/layout/vList2"/>
    <dgm:cxn modelId="{0A3AF4F4-4342-4E51-9E46-AAE20816AF36}" type="presOf" srcId="{02684D0F-9E4E-4B11-9D02-089639ACD4E5}" destId="{778B0AFC-B236-41D0-855F-32C6BD610FEC}" srcOrd="0" destOrd="2" presId="urn:microsoft.com/office/officeart/2005/8/layout/vList2"/>
    <dgm:cxn modelId="{DFC7AC5E-3696-45E6-AA42-8782BA1F4B05}" type="presParOf" srcId="{023D79C5-368B-4A92-813B-3CF56098D0A8}" destId="{1624D6FD-DC3F-411A-A4DD-6CBAA3512A49}" srcOrd="0" destOrd="0" presId="urn:microsoft.com/office/officeart/2005/8/layout/vList2"/>
    <dgm:cxn modelId="{268C599B-DA72-449C-BF1E-515C46717C2C}" type="presParOf" srcId="{023D79C5-368B-4A92-813B-3CF56098D0A8}" destId="{778B0AFC-B236-41D0-855F-32C6BD610FE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F4E46-D959-46E2-BF43-6F2D69F6DD8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B63EEC-BE01-41A9-9EA5-8921924F03D0}">
      <dgm:prSet/>
      <dgm:spPr/>
      <dgm:t>
        <a:bodyPr/>
        <a:lstStyle/>
        <a:p>
          <a:r>
            <a:rPr lang="en-US" b="1" dirty="0"/>
            <a:t>Support our (core mission) </a:t>
          </a:r>
          <a:endParaRPr lang="en-US" dirty="0"/>
        </a:p>
      </dgm:t>
    </dgm:pt>
    <dgm:pt modelId="{ADE61A20-B02E-4902-9048-F8D21C1D6388}" type="parTrans" cxnId="{AFDDE3BB-5B57-476A-AAA6-AA02BB9EBEDA}">
      <dgm:prSet/>
      <dgm:spPr/>
      <dgm:t>
        <a:bodyPr/>
        <a:lstStyle/>
        <a:p>
          <a:endParaRPr lang="en-US"/>
        </a:p>
      </dgm:t>
    </dgm:pt>
    <dgm:pt modelId="{FDD77F77-E3FC-4E72-8074-BBB2FA8A570A}" type="sibTrans" cxnId="{AFDDE3BB-5B57-476A-AAA6-AA02BB9EBEDA}">
      <dgm:prSet/>
      <dgm:spPr/>
      <dgm:t>
        <a:bodyPr/>
        <a:lstStyle/>
        <a:p>
          <a:endParaRPr lang="en-US"/>
        </a:p>
      </dgm:t>
    </dgm:pt>
    <dgm:pt modelId="{42CF544C-E7A4-4F55-B5DE-D7FB5593D63B}">
      <dgm:prSet/>
      <dgm:spPr/>
      <dgm:t>
        <a:bodyPr/>
        <a:lstStyle/>
        <a:p>
          <a:r>
            <a:rPr lang="en-US" b="1" dirty="0"/>
            <a:t>Enhance or expand our brand &amp; awareness</a:t>
          </a:r>
          <a:endParaRPr lang="en-US" dirty="0"/>
        </a:p>
      </dgm:t>
    </dgm:pt>
    <dgm:pt modelId="{2A38ED13-5D66-4DC4-A0DB-FFE5ED89076C}" type="parTrans" cxnId="{7321B100-85D0-42F6-81FD-45FDD962A169}">
      <dgm:prSet/>
      <dgm:spPr/>
      <dgm:t>
        <a:bodyPr/>
        <a:lstStyle/>
        <a:p>
          <a:endParaRPr lang="en-US"/>
        </a:p>
      </dgm:t>
    </dgm:pt>
    <dgm:pt modelId="{A85A2CAF-B199-45EB-AE78-9B44EE1E709A}" type="sibTrans" cxnId="{7321B100-85D0-42F6-81FD-45FDD962A169}">
      <dgm:prSet/>
      <dgm:spPr/>
      <dgm:t>
        <a:bodyPr/>
        <a:lstStyle/>
        <a:p>
          <a:endParaRPr lang="en-US"/>
        </a:p>
      </dgm:t>
    </dgm:pt>
    <dgm:pt modelId="{803EDD6A-1386-4354-B3EC-12BD480C3D27}">
      <dgm:prSet/>
      <dgm:spPr/>
      <dgm:t>
        <a:bodyPr/>
        <a:lstStyle/>
        <a:p>
          <a:r>
            <a:rPr lang="en-US" b="1" dirty="0"/>
            <a:t>Be financially viable and have a threshold ROI</a:t>
          </a:r>
          <a:endParaRPr lang="en-US" dirty="0"/>
        </a:p>
      </dgm:t>
    </dgm:pt>
    <dgm:pt modelId="{B45D151E-04C7-4543-9EA7-D2D870780D95}" type="parTrans" cxnId="{F1D4FE6E-99D2-4F49-896A-D86502C5BD2E}">
      <dgm:prSet/>
      <dgm:spPr/>
      <dgm:t>
        <a:bodyPr/>
        <a:lstStyle/>
        <a:p>
          <a:endParaRPr lang="en-US"/>
        </a:p>
      </dgm:t>
    </dgm:pt>
    <dgm:pt modelId="{0BD24F37-5781-4D05-8F98-86B9C4487ADC}" type="sibTrans" cxnId="{F1D4FE6E-99D2-4F49-896A-D86502C5BD2E}">
      <dgm:prSet/>
      <dgm:spPr/>
      <dgm:t>
        <a:bodyPr/>
        <a:lstStyle/>
        <a:p>
          <a:endParaRPr lang="en-US"/>
        </a:p>
      </dgm:t>
    </dgm:pt>
    <dgm:pt modelId="{6DCA700F-D235-4753-9C1B-9E9BE54E6C57}">
      <dgm:prSet/>
      <dgm:spPr/>
      <dgm:t>
        <a:bodyPr/>
        <a:lstStyle/>
        <a:p>
          <a:r>
            <a:rPr lang="en-US" b="1" dirty="0"/>
            <a:t>Be successful with current internal capacity of staff and resources </a:t>
          </a:r>
          <a:endParaRPr lang="en-US" dirty="0"/>
        </a:p>
      </dgm:t>
    </dgm:pt>
    <dgm:pt modelId="{D7E97CA4-DD3C-4413-9A45-EFEFD429069B}" type="parTrans" cxnId="{C8406BEF-7A2C-4E24-B425-9EB34CFE7141}">
      <dgm:prSet/>
      <dgm:spPr/>
      <dgm:t>
        <a:bodyPr/>
        <a:lstStyle/>
        <a:p>
          <a:endParaRPr lang="en-US"/>
        </a:p>
      </dgm:t>
    </dgm:pt>
    <dgm:pt modelId="{0FCE8964-CB73-44D5-8609-30F7842158CC}" type="sibTrans" cxnId="{C8406BEF-7A2C-4E24-B425-9EB34CFE7141}">
      <dgm:prSet/>
      <dgm:spPr/>
      <dgm:t>
        <a:bodyPr/>
        <a:lstStyle/>
        <a:p>
          <a:endParaRPr lang="en-US"/>
        </a:p>
      </dgm:t>
    </dgm:pt>
    <dgm:pt modelId="{4370AB94-BCEA-49DB-A732-F3F41683AD3F}">
      <dgm:prSet/>
      <dgm:spPr/>
      <dgm:t>
        <a:bodyPr/>
        <a:lstStyle/>
        <a:p>
          <a:r>
            <a:rPr lang="en-US" b="1" dirty="0"/>
            <a:t>Be consistent with our culture and the people groups/organizations we serve</a:t>
          </a:r>
          <a:endParaRPr lang="en-US" dirty="0"/>
        </a:p>
      </dgm:t>
    </dgm:pt>
    <dgm:pt modelId="{A6FB10E0-E4DF-4D3C-B0AE-E96DA0645869}" type="parTrans" cxnId="{F5D9A609-B5B5-40EB-AF45-3DB5BB63ABF3}">
      <dgm:prSet/>
      <dgm:spPr/>
      <dgm:t>
        <a:bodyPr/>
        <a:lstStyle/>
        <a:p>
          <a:endParaRPr lang="en-US"/>
        </a:p>
      </dgm:t>
    </dgm:pt>
    <dgm:pt modelId="{1009F8C0-E339-4677-B1CB-9B1DD1A8CD01}" type="sibTrans" cxnId="{F5D9A609-B5B5-40EB-AF45-3DB5BB63ABF3}">
      <dgm:prSet/>
      <dgm:spPr/>
      <dgm:t>
        <a:bodyPr/>
        <a:lstStyle/>
        <a:p>
          <a:endParaRPr lang="en-US"/>
        </a:p>
      </dgm:t>
    </dgm:pt>
    <dgm:pt modelId="{94ED10D1-50B4-448D-AEA7-03A0250B9486}">
      <dgm:prSet custT="1"/>
      <dgm:spPr/>
      <dgm:t>
        <a:bodyPr/>
        <a:lstStyle/>
        <a:p>
          <a:r>
            <a:rPr lang="en-US" sz="1800" b="1" dirty="0"/>
            <a:t>Communicated truthfully and realistic</a:t>
          </a:r>
          <a:endParaRPr lang="en-US" sz="1800" dirty="0"/>
        </a:p>
      </dgm:t>
    </dgm:pt>
    <dgm:pt modelId="{59452D9A-A3C2-407F-BCFD-6B2974577C40}" type="parTrans" cxnId="{02EADECC-2C12-4BE8-9417-B54FDCED06ED}">
      <dgm:prSet/>
      <dgm:spPr/>
      <dgm:t>
        <a:bodyPr/>
        <a:lstStyle/>
        <a:p>
          <a:endParaRPr lang="en-US"/>
        </a:p>
      </dgm:t>
    </dgm:pt>
    <dgm:pt modelId="{3828C7F5-4632-460D-AD0B-55D663E54652}" type="sibTrans" cxnId="{02EADECC-2C12-4BE8-9417-B54FDCED06ED}">
      <dgm:prSet/>
      <dgm:spPr/>
      <dgm:t>
        <a:bodyPr/>
        <a:lstStyle/>
        <a:p>
          <a:endParaRPr lang="en-US"/>
        </a:p>
      </dgm:t>
    </dgm:pt>
    <dgm:pt modelId="{9B978950-C5A1-4C25-8C03-9EC2A9D1FABF}">
      <dgm:prSet/>
      <dgm:spPr/>
      <dgm:t>
        <a:bodyPr/>
        <a:lstStyle/>
        <a:p>
          <a:r>
            <a:rPr lang="en-US" b="1" dirty="0"/>
            <a:t>Support us in moving to the next stage of our organization’s development</a:t>
          </a:r>
          <a:endParaRPr lang="en-US" dirty="0"/>
        </a:p>
      </dgm:t>
    </dgm:pt>
    <dgm:pt modelId="{02A91EA0-2C52-44DB-A130-AB8709935E93}" type="parTrans" cxnId="{CECFA975-3DF8-4EB1-88AC-BD4D9A3C25F4}">
      <dgm:prSet/>
      <dgm:spPr/>
      <dgm:t>
        <a:bodyPr/>
        <a:lstStyle/>
        <a:p>
          <a:endParaRPr lang="en-US"/>
        </a:p>
      </dgm:t>
    </dgm:pt>
    <dgm:pt modelId="{A6B4773E-B9D6-439B-AF0A-794D196E0B8D}" type="sibTrans" cxnId="{CECFA975-3DF8-4EB1-88AC-BD4D9A3C25F4}">
      <dgm:prSet/>
      <dgm:spPr/>
      <dgm:t>
        <a:bodyPr/>
        <a:lstStyle/>
        <a:p>
          <a:endParaRPr lang="en-US"/>
        </a:p>
      </dgm:t>
    </dgm:pt>
    <dgm:pt modelId="{19F8BF92-805E-48F7-8E12-05103CC07842}">
      <dgm:prSet custT="1"/>
      <dgm:spPr/>
      <dgm:t>
        <a:bodyPr/>
        <a:lstStyle/>
        <a:p>
          <a:r>
            <a:rPr lang="en-US" sz="1800" b="1" dirty="0"/>
            <a:t>Be sustained over time</a:t>
          </a:r>
          <a:endParaRPr lang="en-US" sz="1800" dirty="0"/>
        </a:p>
      </dgm:t>
    </dgm:pt>
    <dgm:pt modelId="{16AB4A30-548B-4303-9E6F-93BF7C71CB88}" type="parTrans" cxnId="{616AAE1B-8591-43CC-9CF1-DB21D74E7111}">
      <dgm:prSet/>
      <dgm:spPr/>
      <dgm:t>
        <a:bodyPr/>
        <a:lstStyle/>
        <a:p>
          <a:endParaRPr lang="en-US"/>
        </a:p>
      </dgm:t>
    </dgm:pt>
    <dgm:pt modelId="{887A5251-7FFD-413C-B5BD-C3C56CC74D7A}" type="sibTrans" cxnId="{616AAE1B-8591-43CC-9CF1-DB21D74E7111}">
      <dgm:prSet/>
      <dgm:spPr/>
      <dgm:t>
        <a:bodyPr/>
        <a:lstStyle/>
        <a:p>
          <a:endParaRPr lang="en-US"/>
        </a:p>
      </dgm:t>
    </dgm:pt>
    <dgm:pt modelId="{F1C48DB3-F3E0-4657-9E93-968E2E59EC78}">
      <dgm:prSet custT="1"/>
      <dgm:spPr/>
      <dgm:t>
        <a:bodyPr/>
        <a:lstStyle/>
        <a:p>
          <a:r>
            <a:rPr lang="en-US" sz="1800" b="1" dirty="0"/>
            <a:t>Aligned with our founding vision and values</a:t>
          </a:r>
          <a:endParaRPr lang="en-US" sz="1800" dirty="0"/>
        </a:p>
      </dgm:t>
    </dgm:pt>
    <dgm:pt modelId="{DF55AC23-5230-4B1D-BE86-96929B5DEAED}" type="parTrans" cxnId="{72275FCF-2269-4B58-BD5D-33B098E456A8}">
      <dgm:prSet/>
      <dgm:spPr/>
      <dgm:t>
        <a:bodyPr/>
        <a:lstStyle/>
        <a:p>
          <a:endParaRPr lang="en-US"/>
        </a:p>
      </dgm:t>
    </dgm:pt>
    <dgm:pt modelId="{8665D0E5-71BA-4EE9-AAB6-6AD28C985378}" type="sibTrans" cxnId="{72275FCF-2269-4B58-BD5D-33B098E456A8}">
      <dgm:prSet/>
      <dgm:spPr/>
      <dgm:t>
        <a:bodyPr/>
        <a:lstStyle/>
        <a:p>
          <a:endParaRPr lang="en-US"/>
        </a:p>
      </dgm:t>
    </dgm:pt>
    <dgm:pt modelId="{4AFC9F2C-3C9C-4B40-85D0-7B6301C59065}">
      <dgm:prSet custT="1"/>
      <dgm:spPr/>
      <dgm:t>
        <a:bodyPr/>
        <a:lstStyle/>
        <a:p>
          <a:r>
            <a:rPr lang="en-US" sz="1800" b="1" dirty="0"/>
            <a:t>Is there a champion followed by a manager?</a:t>
          </a:r>
          <a:endParaRPr lang="en-US" sz="1800" dirty="0"/>
        </a:p>
      </dgm:t>
    </dgm:pt>
    <dgm:pt modelId="{1E40140C-66AC-4FD1-B58E-A9E30F5AFA4D}" type="parTrans" cxnId="{BFA6FED7-662B-4568-9CC1-2B9485E0DEDA}">
      <dgm:prSet/>
      <dgm:spPr/>
      <dgm:t>
        <a:bodyPr/>
        <a:lstStyle/>
        <a:p>
          <a:endParaRPr lang="en-US"/>
        </a:p>
      </dgm:t>
    </dgm:pt>
    <dgm:pt modelId="{8CD0B188-BAD0-4F99-AF14-2B10F84FD06C}" type="sibTrans" cxnId="{BFA6FED7-662B-4568-9CC1-2B9485E0DEDA}">
      <dgm:prSet/>
      <dgm:spPr/>
      <dgm:t>
        <a:bodyPr/>
        <a:lstStyle/>
        <a:p>
          <a:endParaRPr lang="en-US"/>
        </a:p>
      </dgm:t>
    </dgm:pt>
    <dgm:pt modelId="{7AC4E5A0-C7A1-4B7F-BE4A-7B620FEE7BD2}" type="pres">
      <dgm:prSet presAssocID="{67CF4E46-D959-46E2-BF43-6F2D69F6DD8C}" presName="diagram" presStyleCnt="0">
        <dgm:presLayoutVars>
          <dgm:dir/>
          <dgm:resizeHandles val="exact"/>
        </dgm:presLayoutVars>
      </dgm:prSet>
      <dgm:spPr/>
    </dgm:pt>
    <dgm:pt modelId="{1338DF27-C8C3-4C74-A7EB-16C61FDF7694}" type="pres">
      <dgm:prSet presAssocID="{15B63EEC-BE01-41A9-9EA5-8921924F03D0}" presName="node" presStyleLbl="node1" presStyleIdx="0" presStyleCnt="10">
        <dgm:presLayoutVars>
          <dgm:bulletEnabled val="1"/>
        </dgm:presLayoutVars>
      </dgm:prSet>
      <dgm:spPr/>
    </dgm:pt>
    <dgm:pt modelId="{668CA376-EBEC-4CC7-A773-5FC836C257B2}" type="pres">
      <dgm:prSet presAssocID="{FDD77F77-E3FC-4E72-8074-BBB2FA8A570A}" presName="sibTrans" presStyleCnt="0"/>
      <dgm:spPr/>
    </dgm:pt>
    <dgm:pt modelId="{577552F4-748F-498A-8C07-1FFADC2B9793}" type="pres">
      <dgm:prSet presAssocID="{42CF544C-E7A4-4F55-B5DE-D7FB5593D63B}" presName="node" presStyleLbl="node1" presStyleIdx="1" presStyleCnt="10">
        <dgm:presLayoutVars>
          <dgm:bulletEnabled val="1"/>
        </dgm:presLayoutVars>
      </dgm:prSet>
      <dgm:spPr/>
    </dgm:pt>
    <dgm:pt modelId="{8C856E74-ED7E-4A11-8037-5F7165D2289D}" type="pres">
      <dgm:prSet presAssocID="{A85A2CAF-B199-45EB-AE78-9B44EE1E709A}" presName="sibTrans" presStyleCnt="0"/>
      <dgm:spPr/>
    </dgm:pt>
    <dgm:pt modelId="{23677DF5-673A-4243-B633-6F57C8597E9C}" type="pres">
      <dgm:prSet presAssocID="{803EDD6A-1386-4354-B3EC-12BD480C3D27}" presName="node" presStyleLbl="node1" presStyleIdx="2" presStyleCnt="10">
        <dgm:presLayoutVars>
          <dgm:bulletEnabled val="1"/>
        </dgm:presLayoutVars>
      </dgm:prSet>
      <dgm:spPr/>
    </dgm:pt>
    <dgm:pt modelId="{9263E1A8-E77E-4D4F-8EED-1ED2A6BADAC6}" type="pres">
      <dgm:prSet presAssocID="{0BD24F37-5781-4D05-8F98-86B9C4487ADC}" presName="sibTrans" presStyleCnt="0"/>
      <dgm:spPr/>
    </dgm:pt>
    <dgm:pt modelId="{46CAB9CE-ABAA-4B7B-A1D7-78209C0F68C7}" type="pres">
      <dgm:prSet presAssocID="{6DCA700F-D235-4753-9C1B-9E9BE54E6C57}" presName="node" presStyleLbl="node1" presStyleIdx="3" presStyleCnt="10">
        <dgm:presLayoutVars>
          <dgm:bulletEnabled val="1"/>
        </dgm:presLayoutVars>
      </dgm:prSet>
      <dgm:spPr/>
    </dgm:pt>
    <dgm:pt modelId="{A3BCBAA7-EFCB-4B62-A9A6-3E9AEBC694B8}" type="pres">
      <dgm:prSet presAssocID="{0FCE8964-CB73-44D5-8609-30F7842158CC}" presName="sibTrans" presStyleCnt="0"/>
      <dgm:spPr/>
    </dgm:pt>
    <dgm:pt modelId="{9BE75E44-ED71-4FEF-A52B-CBF9A04AC753}" type="pres">
      <dgm:prSet presAssocID="{4370AB94-BCEA-49DB-A732-F3F41683AD3F}" presName="node" presStyleLbl="node1" presStyleIdx="4" presStyleCnt="10">
        <dgm:presLayoutVars>
          <dgm:bulletEnabled val="1"/>
        </dgm:presLayoutVars>
      </dgm:prSet>
      <dgm:spPr/>
    </dgm:pt>
    <dgm:pt modelId="{1C4E5387-B994-47C6-B81A-3352CFE6FDFA}" type="pres">
      <dgm:prSet presAssocID="{1009F8C0-E339-4677-B1CB-9B1DD1A8CD01}" presName="sibTrans" presStyleCnt="0"/>
      <dgm:spPr/>
    </dgm:pt>
    <dgm:pt modelId="{515F1C03-C291-414F-A3DF-6E27F8C5D726}" type="pres">
      <dgm:prSet presAssocID="{94ED10D1-50B4-448D-AEA7-03A0250B9486}" presName="node" presStyleLbl="node1" presStyleIdx="5" presStyleCnt="10">
        <dgm:presLayoutVars>
          <dgm:bulletEnabled val="1"/>
        </dgm:presLayoutVars>
      </dgm:prSet>
      <dgm:spPr/>
    </dgm:pt>
    <dgm:pt modelId="{78EEBD6F-0C50-46EE-A9DD-D8D19288E97F}" type="pres">
      <dgm:prSet presAssocID="{3828C7F5-4632-460D-AD0B-55D663E54652}" presName="sibTrans" presStyleCnt="0"/>
      <dgm:spPr/>
    </dgm:pt>
    <dgm:pt modelId="{55F8A706-F54B-4E3A-9161-21C3E927FB26}" type="pres">
      <dgm:prSet presAssocID="{9B978950-C5A1-4C25-8C03-9EC2A9D1FABF}" presName="node" presStyleLbl="node1" presStyleIdx="6" presStyleCnt="10">
        <dgm:presLayoutVars>
          <dgm:bulletEnabled val="1"/>
        </dgm:presLayoutVars>
      </dgm:prSet>
      <dgm:spPr/>
    </dgm:pt>
    <dgm:pt modelId="{DE758482-219A-4770-90A7-0030B5A3A07F}" type="pres">
      <dgm:prSet presAssocID="{A6B4773E-B9D6-439B-AF0A-794D196E0B8D}" presName="sibTrans" presStyleCnt="0"/>
      <dgm:spPr/>
    </dgm:pt>
    <dgm:pt modelId="{9D124104-8364-436C-8619-4E70D04CE0A4}" type="pres">
      <dgm:prSet presAssocID="{19F8BF92-805E-48F7-8E12-05103CC07842}" presName="node" presStyleLbl="node1" presStyleIdx="7" presStyleCnt="10">
        <dgm:presLayoutVars>
          <dgm:bulletEnabled val="1"/>
        </dgm:presLayoutVars>
      </dgm:prSet>
      <dgm:spPr/>
    </dgm:pt>
    <dgm:pt modelId="{BE2B937A-BDB4-4627-8DEF-C18857223B52}" type="pres">
      <dgm:prSet presAssocID="{887A5251-7FFD-413C-B5BD-C3C56CC74D7A}" presName="sibTrans" presStyleCnt="0"/>
      <dgm:spPr/>
    </dgm:pt>
    <dgm:pt modelId="{ACEA000A-E0EF-47D9-B50C-72631EF6D4E1}" type="pres">
      <dgm:prSet presAssocID="{F1C48DB3-F3E0-4657-9E93-968E2E59EC78}" presName="node" presStyleLbl="node1" presStyleIdx="8" presStyleCnt="10">
        <dgm:presLayoutVars>
          <dgm:bulletEnabled val="1"/>
        </dgm:presLayoutVars>
      </dgm:prSet>
      <dgm:spPr/>
    </dgm:pt>
    <dgm:pt modelId="{1CD18107-115F-443E-9313-6C861580D256}" type="pres">
      <dgm:prSet presAssocID="{8665D0E5-71BA-4EE9-AAB6-6AD28C985378}" presName="sibTrans" presStyleCnt="0"/>
      <dgm:spPr/>
    </dgm:pt>
    <dgm:pt modelId="{4B6F09E2-E7C6-4565-BD50-C110D38914F8}" type="pres">
      <dgm:prSet presAssocID="{4AFC9F2C-3C9C-4B40-85D0-7B6301C59065}" presName="node" presStyleLbl="node1" presStyleIdx="9" presStyleCnt="10">
        <dgm:presLayoutVars>
          <dgm:bulletEnabled val="1"/>
        </dgm:presLayoutVars>
      </dgm:prSet>
      <dgm:spPr/>
    </dgm:pt>
  </dgm:ptLst>
  <dgm:cxnLst>
    <dgm:cxn modelId="{7321B100-85D0-42F6-81FD-45FDD962A169}" srcId="{67CF4E46-D959-46E2-BF43-6F2D69F6DD8C}" destId="{42CF544C-E7A4-4F55-B5DE-D7FB5593D63B}" srcOrd="1" destOrd="0" parTransId="{2A38ED13-5D66-4DC4-A0DB-FFE5ED89076C}" sibTransId="{A85A2CAF-B199-45EB-AE78-9B44EE1E709A}"/>
    <dgm:cxn modelId="{61315703-BB76-4D6A-9242-6AF15E59410E}" type="presOf" srcId="{15B63EEC-BE01-41A9-9EA5-8921924F03D0}" destId="{1338DF27-C8C3-4C74-A7EB-16C61FDF7694}" srcOrd="0" destOrd="0" presId="urn:microsoft.com/office/officeart/2005/8/layout/default"/>
    <dgm:cxn modelId="{F5D9A609-B5B5-40EB-AF45-3DB5BB63ABF3}" srcId="{67CF4E46-D959-46E2-BF43-6F2D69F6DD8C}" destId="{4370AB94-BCEA-49DB-A732-F3F41683AD3F}" srcOrd="4" destOrd="0" parTransId="{A6FB10E0-E4DF-4D3C-B0AE-E96DA0645869}" sibTransId="{1009F8C0-E339-4677-B1CB-9B1DD1A8CD01}"/>
    <dgm:cxn modelId="{616AAE1B-8591-43CC-9CF1-DB21D74E7111}" srcId="{67CF4E46-D959-46E2-BF43-6F2D69F6DD8C}" destId="{19F8BF92-805E-48F7-8E12-05103CC07842}" srcOrd="7" destOrd="0" parTransId="{16AB4A30-548B-4303-9E6F-93BF7C71CB88}" sibTransId="{887A5251-7FFD-413C-B5BD-C3C56CC74D7A}"/>
    <dgm:cxn modelId="{A6BDCA3A-37BA-4272-B1B3-F25737DA0D85}" type="presOf" srcId="{803EDD6A-1386-4354-B3EC-12BD480C3D27}" destId="{23677DF5-673A-4243-B633-6F57C8597E9C}" srcOrd="0" destOrd="0" presId="urn:microsoft.com/office/officeart/2005/8/layout/default"/>
    <dgm:cxn modelId="{9C3DB93B-CB41-4CFC-89A5-08DEDDA4DA60}" type="presOf" srcId="{19F8BF92-805E-48F7-8E12-05103CC07842}" destId="{9D124104-8364-436C-8619-4E70D04CE0A4}" srcOrd="0" destOrd="0" presId="urn:microsoft.com/office/officeart/2005/8/layout/default"/>
    <dgm:cxn modelId="{F1D4FE6E-99D2-4F49-896A-D86502C5BD2E}" srcId="{67CF4E46-D959-46E2-BF43-6F2D69F6DD8C}" destId="{803EDD6A-1386-4354-B3EC-12BD480C3D27}" srcOrd="2" destOrd="0" parTransId="{B45D151E-04C7-4543-9EA7-D2D870780D95}" sibTransId="{0BD24F37-5781-4D05-8F98-86B9C4487ADC}"/>
    <dgm:cxn modelId="{AED8114F-1CAE-4432-B71B-A615137A97A3}" type="presOf" srcId="{4AFC9F2C-3C9C-4B40-85D0-7B6301C59065}" destId="{4B6F09E2-E7C6-4565-BD50-C110D38914F8}" srcOrd="0" destOrd="0" presId="urn:microsoft.com/office/officeart/2005/8/layout/default"/>
    <dgm:cxn modelId="{CECFA975-3DF8-4EB1-88AC-BD4D9A3C25F4}" srcId="{67CF4E46-D959-46E2-BF43-6F2D69F6DD8C}" destId="{9B978950-C5A1-4C25-8C03-9EC2A9D1FABF}" srcOrd="6" destOrd="0" parTransId="{02A91EA0-2C52-44DB-A130-AB8709935E93}" sibTransId="{A6B4773E-B9D6-439B-AF0A-794D196E0B8D}"/>
    <dgm:cxn modelId="{45178E8A-9BBD-4E4A-A9BE-73CDEB5E7098}" type="presOf" srcId="{42CF544C-E7A4-4F55-B5DE-D7FB5593D63B}" destId="{577552F4-748F-498A-8C07-1FFADC2B9793}" srcOrd="0" destOrd="0" presId="urn:microsoft.com/office/officeart/2005/8/layout/default"/>
    <dgm:cxn modelId="{AB88948F-1B9C-4C3B-B1FE-79B8B0670BB7}" type="presOf" srcId="{67CF4E46-D959-46E2-BF43-6F2D69F6DD8C}" destId="{7AC4E5A0-C7A1-4B7F-BE4A-7B620FEE7BD2}" srcOrd="0" destOrd="0" presId="urn:microsoft.com/office/officeart/2005/8/layout/default"/>
    <dgm:cxn modelId="{BF593DA4-9547-4B44-BEE8-34537F4B0AAB}" type="presOf" srcId="{9B978950-C5A1-4C25-8C03-9EC2A9D1FABF}" destId="{55F8A706-F54B-4E3A-9161-21C3E927FB26}" srcOrd="0" destOrd="0" presId="urn:microsoft.com/office/officeart/2005/8/layout/default"/>
    <dgm:cxn modelId="{AFDDE3BB-5B57-476A-AAA6-AA02BB9EBEDA}" srcId="{67CF4E46-D959-46E2-BF43-6F2D69F6DD8C}" destId="{15B63EEC-BE01-41A9-9EA5-8921924F03D0}" srcOrd="0" destOrd="0" parTransId="{ADE61A20-B02E-4902-9048-F8D21C1D6388}" sibTransId="{FDD77F77-E3FC-4E72-8074-BBB2FA8A570A}"/>
    <dgm:cxn modelId="{02EADECC-2C12-4BE8-9417-B54FDCED06ED}" srcId="{67CF4E46-D959-46E2-BF43-6F2D69F6DD8C}" destId="{94ED10D1-50B4-448D-AEA7-03A0250B9486}" srcOrd="5" destOrd="0" parTransId="{59452D9A-A3C2-407F-BCFD-6B2974577C40}" sibTransId="{3828C7F5-4632-460D-AD0B-55D663E54652}"/>
    <dgm:cxn modelId="{72275FCF-2269-4B58-BD5D-33B098E456A8}" srcId="{67CF4E46-D959-46E2-BF43-6F2D69F6DD8C}" destId="{F1C48DB3-F3E0-4657-9E93-968E2E59EC78}" srcOrd="8" destOrd="0" parTransId="{DF55AC23-5230-4B1D-BE86-96929B5DEAED}" sibTransId="{8665D0E5-71BA-4EE9-AAB6-6AD28C985378}"/>
    <dgm:cxn modelId="{BFA6FED7-662B-4568-9CC1-2B9485E0DEDA}" srcId="{67CF4E46-D959-46E2-BF43-6F2D69F6DD8C}" destId="{4AFC9F2C-3C9C-4B40-85D0-7B6301C59065}" srcOrd="9" destOrd="0" parTransId="{1E40140C-66AC-4FD1-B58E-A9E30F5AFA4D}" sibTransId="{8CD0B188-BAD0-4F99-AF14-2B10F84FD06C}"/>
    <dgm:cxn modelId="{FECE98D8-E29E-4D6B-8773-91C9857D806A}" type="presOf" srcId="{4370AB94-BCEA-49DB-A732-F3F41683AD3F}" destId="{9BE75E44-ED71-4FEF-A52B-CBF9A04AC753}" srcOrd="0" destOrd="0" presId="urn:microsoft.com/office/officeart/2005/8/layout/default"/>
    <dgm:cxn modelId="{6BFAF3E3-09E8-411A-BE39-9C15F1FF739E}" type="presOf" srcId="{F1C48DB3-F3E0-4657-9E93-968E2E59EC78}" destId="{ACEA000A-E0EF-47D9-B50C-72631EF6D4E1}" srcOrd="0" destOrd="0" presId="urn:microsoft.com/office/officeart/2005/8/layout/default"/>
    <dgm:cxn modelId="{C8406BEF-7A2C-4E24-B425-9EB34CFE7141}" srcId="{67CF4E46-D959-46E2-BF43-6F2D69F6DD8C}" destId="{6DCA700F-D235-4753-9C1B-9E9BE54E6C57}" srcOrd="3" destOrd="0" parTransId="{D7E97CA4-DD3C-4413-9A45-EFEFD429069B}" sibTransId="{0FCE8964-CB73-44D5-8609-30F7842158CC}"/>
    <dgm:cxn modelId="{7BE927F3-77A4-4F26-AAEC-24A002CB9C5A}" type="presOf" srcId="{6DCA700F-D235-4753-9C1B-9E9BE54E6C57}" destId="{46CAB9CE-ABAA-4B7B-A1D7-78209C0F68C7}" srcOrd="0" destOrd="0" presId="urn:microsoft.com/office/officeart/2005/8/layout/default"/>
    <dgm:cxn modelId="{5EE60FFA-B868-482C-9F56-03C1DAF8E8B9}" type="presOf" srcId="{94ED10D1-50B4-448D-AEA7-03A0250B9486}" destId="{515F1C03-C291-414F-A3DF-6E27F8C5D726}" srcOrd="0" destOrd="0" presId="urn:microsoft.com/office/officeart/2005/8/layout/default"/>
    <dgm:cxn modelId="{05408C5B-CDBE-4624-9374-783C1340E84B}" type="presParOf" srcId="{7AC4E5A0-C7A1-4B7F-BE4A-7B620FEE7BD2}" destId="{1338DF27-C8C3-4C74-A7EB-16C61FDF7694}" srcOrd="0" destOrd="0" presId="urn:microsoft.com/office/officeart/2005/8/layout/default"/>
    <dgm:cxn modelId="{A3E0AFD3-4A15-4864-A2AC-661B67ED0B72}" type="presParOf" srcId="{7AC4E5A0-C7A1-4B7F-BE4A-7B620FEE7BD2}" destId="{668CA376-EBEC-4CC7-A773-5FC836C257B2}" srcOrd="1" destOrd="0" presId="urn:microsoft.com/office/officeart/2005/8/layout/default"/>
    <dgm:cxn modelId="{CBD73E72-05C0-44F4-8BB7-CE1B8DF514AC}" type="presParOf" srcId="{7AC4E5A0-C7A1-4B7F-BE4A-7B620FEE7BD2}" destId="{577552F4-748F-498A-8C07-1FFADC2B9793}" srcOrd="2" destOrd="0" presId="urn:microsoft.com/office/officeart/2005/8/layout/default"/>
    <dgm:cxn modelId="{E8AB58D2-F66D-421C-BF25-269DC1D98C55}" type="presParOf" srcId="{7AC4E5A0-C7A1-4B7F-BE4A-7B620FEE7BD2}" destId="{8C856E74-ED7E-4A11-8037-5F7165D2289D}" srcOrd="3" destOrd="0" presId="urn:microsoft.com/office/officeart/2005/8/layout/default"/>
    <dgm:cxn modelId="{E65A1B87-ED0E-4A52-B2B9-6D03128068E3}" type="presParOf" srcId="{7AC4E5A0-C7A1-4B7F-BE4A-7B620FEE7BD2}" destId="{23677DF5-673A-4243-B633-6F57C8597E9C}" srcOrd="4" destOrd="0" presId="urn:microsoft.com/office/officeart/2005/8/layout/default"/>
    <dgm:cxn modelId="{5D279937-9871-43D6-8D46-E026498539C7}" type="presParOf" srcId="{7AC4E5A0-C7A1-4B7F-BE4A-7B620FEE7BD2}" destId="{9263E1A8-E77E-4D4F-8EED-1ED2A6BADAC6}" srcOrd="5" destOrd="0" presId="urn:microsoft.com/office/officeart/2005/8/layout/default"/>
    <dgm:cxn modelId="{297E4B80-1386-45EE-B271-79321A5ABE67}" type="presParOf" srcId="{7AC4E5A0-C7A1-4B7F-BE4A-7B620FEE7BD2}" destId="{46CAB9CE-ABAA-4B7B-A1D7-78209C0F68C7}" srcOrd="6" destOrd="0" presId="urn:microsoft.com/office/officeart/2005/8/layout/default"/>
    <dgm:cxn modelId="{A9FC702D-B255-4A24-9FE9-23F998FA1848}" type="presParOf" srcId="{7AC4E5A0-C7A1-4B7F-BE4A-7B620FEE7BD2}" destId="{A3BCBAA7-EFCB-4B62-A9A6-3E9AEBC694B8}" srcOrd="7" destOrd="0" presId="urn:microsoft.com/office/officeart/2005/8/layout/default"/>
    <dgm:cxn modelId="{D87983A0-6E52-4267-ABF2-B7D13F9D74E8}" type="presParOf" srcId="{7AC4E5A0-C7A1-4B7F-BE4A-7B620FEE7BD2}" destId="{9BE75E44-ED71-4FEF-A52B-CBF9A04AC753}" srcOrd="8" destOrd="0" presId="urn:microsoft.com/office/officeart/2005/8/layout/default"/>
    <dgm:cxn modelId="{DF77EE1C-03FA-4998-8DD9-2C86CB2BD6A7}" type="presParOf" srcId="{7AC4E5A0-C7A1-4B7F-BE4A-7B620FEE7BD2}" destId="{1C4E5387-B994-47C6-B81A-3352CFE6FDFA}" srcOrd="9" destOrd="0" presId="urn:microsoft.com/office/officeart/2005/8/layout/default"/>
    <dgm:cxn modelId="{DAA7085D-71E5-4C78-8A01-5F8A50B2B838}" type="presParOf" srcId="{7AC4E5A0-C7A1-4B7F-BE4A-7B620FEE7BD2}" destId="{515F1C03-C291-414F-A3DF-6E27F8C5D726}" srcOrd="10" destOrd="0" presId="urn:microsoft.com/office/officeart/2005/8/layout/default"/>
    <dgm:cxn modelId="{0512EA51-A2DB-47BD-9F5F-60077C37E36E}" type="presParOf" srcId="{7AC4E5A0-C7A1-4B7F-BE4A-7B620FEE7BD2}" destId="{78EEBD6F-0C50-46EE-A9DD-D8D19288E97F}" srcOrd="11" destOrd="0" presId="urn:microsoft.com/office/officeart/2005/8/layout/default"/>
    <dgm:cxn modelId="{6ED67B62-31B7-4B47-B8B1-CB99347006DD}" type="presParOf" srcId="{7AC4E5A0-C7A1-4B7F-BE4A-7B620FEE7BD2}" destId="{55F8A706-F54B-4E3A-9161-21C3E927FB26}" srcOrd="12" destOrd="0" presId="urn:microsoft.com/office/officeart/2005/8/layout/default"/>
    <dgm:cxn modelId="{B53A7834-569D-4EA9-BAA2-C97AAE6C6A13}" type="presParOf" srcId="{7AC4E5A0-C7A1-4B7F-BE4A-7B620FEE7BD2}" destId="{DE758482-219A-4770-90A7-0030B5A3A07F}" srcOrd="13" destOrd="0" presId="urn:microsoft.com/office/officeart/2005/8/layout/default"/>
    <dgm:cxn modelId="{85B8B0C1-29FB-44D2-88DE-F02B2CD53ACA}" type="presParOf" srcId="{7AC4E5A0-C7A1-4B7F-BE4A-7B620FEE7BD2}" destId="{9D124104-8364-436C-8619-4E70D04CE0A4}" srcOrd="14" destOrd="0" presId="urn:microsoft.com/office/officeart/2005/8/layout/default"/>
    <dgm:cxn modelId="{AEEFB920-3C77-4837-99EC-FAC4CF0F5EE1}" type="presParOf" srcId="{7AC4E5A0-C7A1-4B7F-BE4A-7B620FEE7BD2}" destId="{BE2B937A-BDB4-4627-8DEF-C18857223B52}" srcOrd="15" destOrd="0" presId="urn:microsoft.com/office/officeart/2005/8/layout/default"/>
    <dgm:cxn modelId="{23DAE3D2-8E68-456F-B6E0-7AACE0081061}" type="presParOf" srcId="{7AC4E5A0-C7A1-4B7F-BE4A-7B620FEE7BD2}" destId="{ACEA000A-E0EF-47D9-B50C-72631EF6D4E1}" srcOrd="16" destOrd="0" presId="urn:microsoft.com/office/officeart/2005/8/layout/default"/>
    <dgm:cxn modelId="{777A1C53-81CF-48C2-BEA1-B94B05242EFD}" type="presParOf" srcId="{7AC4E5A0-C7A1-4B7F-BE4A-7B620FEE7BD2}" destId="{1CD18107-115F-443E-9313-6C861580D256}" srcOrd="17" destOrd="0" presId="urn:microsoft.com/office/officeart/2005/8/layout/default"/>
    <dgm:cxn modelId="{C646D3E9-E3F0-4F8C-80A8-BBEFBC2FB4E8}" type="presParOf" srcId="{7AC4E5A0-C7A1-4B7F-BE4A-7B620FEE7BD2}" destId="{4B6F09E2-E7C6-4565-BD50-C110D38914F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241A2-D6BF-4DC1-8649-40549249ECAB}">
      <dsp:nvSpPr>
        <dsp:cNvPr id="0" name=""/>
        <dsp:cNvSpPr/>
      </dsp:nvSpPr>
      <dsp:spPr>
        <a:xfrm>
          <a:off x="0" y="68457"/>
          <a:ext cx="8437562" cy="37654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849" tIns="144629" rIns="65484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30+ year advancing nonprofits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Leadership in high-impact organizations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Major Gift Development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Donor Cultivation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Foundation and Corporate Giving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Endowment Giving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Annual Fund/Direct Marketing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Impact Messaging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Executive Coaching/Team Coaching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Nonprofit Marketing &amp; Creative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Strategy/PR/Events</a:t>
          </a:r>
        </a:p>
      </dsp:txBody>
      <dsp:txXfrm>
        <a:off x="0" y="68457"/>
        <a:ext cx="8437562" cy="3765413"/>
      </dsp:txXfrm>
    </dsp:sp>
    <dsp:sp modelId="{4519B7B0-69D1-492C-BC01-7C2E996FD657}">
      <dsp:nvSpPr>
        <dsp:cNvPr id="0" name=""/>
        <dsp:cNvSpPr/>
      </dsp:nvSpPr>
      <dsp:spPr>
        <a:xfrm>
          <a:off x="421878" y="5961"/>
          <a:ext cx="5906293" cy="124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244" tIns="0" rIns="223244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atin typeface="+mj-lt"/>
            </a:rPr>
            <a:t>Expertise</a:t>
          </a:r>
        </a:p>
      </dsp:txBody>
      <dsp:txXfrm>
        <a:off x="427980" y="12063"/>
        <a:ext cx="5894089" cy="112787"/>
      </dsp:txXfrm>
    </dsp:sp>
    <dsp:sp modelId="{9D46DFED-6F10-4C13-9105-03DE9BFB79C9}">
      <dsp:nvSpPr>
        <dsp:cNvPr id="0" name=""/>
        <dsp:cNvSpPr/>
      </dsp:nvSpPr>
      <dsp:spPr>
        <a:xfrm>
          <a:off x="0" y="3919231"/>
          <a:ext cx="8437562" cy="19739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849" tIns="144629" rIns="65484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Education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Global Missions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Community Development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Associations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Cabin" pitchFamily="2" charset="0"/>
            </a:rPr>
            <a:t>Churches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+mj-lt"/>
          </a:endParaRPr>
        </a:p>
      </dsp:txBody>
      <dsp:txXfrm>
        <a:off x="0" y="3919231"/>
        <a:ext cx="8437562" cy="1973957"/>
      </dsp:txXfrm>
    </dsp:sp>
    <dsp:sp modelId="{E4E24CAE-824C-4F03-B356-CC3DCD38BD2C}">
      <dsp:nvSpPr>
        <dsp:cNvPr id="0" name=""/>
        <dsp:cNvSpPr/>
      </dsp:nvSpPr>
      <dsp:spPr>
        <a:xfrm>
          <a:off x="421878" y="3856735"/>
          <a:ext cx="5906293" cy="124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244" tIns="0" rIns="223244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>
              <a:latin typeface="+mj-lt"/>
            </a:rPr>
            <a:t>Sectors</a:t>
          </a:r>
        </a:p>
      </dsp:txBody>
      <dsp:txXfrm>
        <a:off x="427980" y="3862837"/>
        <a:ext cx="5894089" cy="112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4D6FD-DC3F-411A-A4DD-6CBAA3512A49}">
      <dsp:nvSpPr>
        <dsp:cNvPr id="0" name=""/>
        <dsp:cNvSpPr/>
      </dsp:nvSpPr>
      <dsp:spPr>
        <a:xfrm>
          <a:off x="0" y="77116"/>
          <a:ext cx="7016072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WHAT IS AT RISK?</a:t>
          </a:r>
          <a:endParaRPr lang="en-US" sz="3900" kern="1200" dirty="0"/>
        </a:p>
      </dsp:txBody>
      <dsp:txXfrm>
        <a:off x="45663" y="122779"/>
        <a:ext cx="6924746" cy="844089"/>
      </dsp:txXfrm>
    </dsp:sp>
    <dsp:sp modelId="{778B0AFC-B236-41D0-855F-32C6BD610FEC}">
      <dsp:nvSpPr>
        <dsp:cNvPr id="0" name=""/>
        <dsp:cNvSpPr/>
      </dsp:nvSpPr>
      <dsp:spPr>
        <a:xfrm>
          <a:off x="0" y="1012531"/>
          <a:ext cx="7016072" cy="435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76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/>
            <a:t>Cycle of starting and stopping before proof of effectiveness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/>
            <a:t>Lack of collaboration and mutual ownership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/>
            <a:t>Unrealistic expectations on financial returns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/>
            <a:t>Brand confusion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/>
            <a:t>Lack of organizational support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/>
            <a:t>Other</a:t>
          </a:r>
          <a:endParaRPr lang="en-US" sz="3000" kern="1200" dirty="0"/>
        </a:p>
      </dsp:txBody>
      <dsp:txXfrm>
        <a:off x="0" y="1012531"/>
        <a:ext cx="7016072" cy="4359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8DF27-C8C3-4C74-A7EB-16C61FDF7694}">
      <dsp:nvSpPr>
        <dsp:cNvPr id="0" name=""/>
        <dsp:cNvSpPr/>
      </dsp:nvSpPr>
      <dsp:spPr>
        <a:xfrm>
          <a:off x="3043" y="8154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Support our (core mission) </a:t>
          </a:r>
          <a:endParaRPr lang="en-US" sz="1700" kern="1200" dirty="0"/>
        </a:p>
      </dsp:txBody>
      <dsp:txXfrm>
        <a:off x="3043" y="8154"/>
        <a:ext cx="2414901" cy="1448940"/>
      </dsp:txXfrm>
    </dsp:sp>
    <dsp:sp modelId="{577552F4-748F-498A-8C07-1FFADC2B9793}">
      <dsp:nvSpPr>
        <dsp:cNvPr id="0" name=""/>
        <dsp:cNvSpPr/>
      </dsp:nvSpPr>
      <dsp:spPr>
        <a:xfrm>
          <a:off x="2659435" y="8154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Enhance or expand our brand &amp; awareness</a:t>
          </a:r>
          <a:endParaRPr lang="en-US" sz="1700" kern="1200" dirty="0"/>
        </a:p>
      </dsp:txBody>
      <dsp:txXfrm>
        <a:off x="2659435" y="8154"/>
        <a:ext cx="2414901" cy="1448940"/>
      </dsp:txXfrm>
    </dsp:sp>
    <dsp:sp modelId="{23677DF5-673A-4243-B633-6F57C8597E9C}">
      <dsp:nvSpPr>
        <dsp:cNvPr id="0" name=""/>
        <dsp:cNvSpPr/>
      </dsp:nvSpPr>
      <dsp:spPr>
        <a:xfrm>
          <a:off x="5315827" y="8154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Be financially viable and have a threshold ROI</a:t>
          </a:r>
          <a:endParaRPr lang="en-US" sz="1700" kern="1200" dirty="0"/>
        </a:p>
      </dsp:txBody>
      <dsp:txXfrm>
        <a:off x="5315827" y="8154"/>
        <a:ext cx="2414901" cy="1448940"/>
      </dsp:txXfrm>
    </dsp:sp>
    <dsp:sp modelId="{46CAB9CE-ABAA-4B7B-A1D7-78209C0F68C7}">
      <dsp:nvSpPr>
        <dsp:cNvPr id="0" name=""/>
        <dsp:cNvSpPr/>
      </dsp:nvSpPr>
      <dsp:spPr>
        <a:xfrm>
          <a:off x="7972219" y="8154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1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Be successful with current internal capacity of staff and resources </a:t>
          </a:r>
          <a:endParaRPr lang="en-US" sz="1700" kern="1200" dirty="0"/>
        </a:p>
      </dsp:txBody>
      <dsp:txXfrm>
        <a:off x="7972219" y="8154"/>
        <a:ext cx="2414901" cy="1448940"/>
      </dsp:txXfrm>
    </dsp:sp>
    <dsp:sp modelId="{9BE75E44-ED71-4FEF-A52B-CBF9A04AC753}">
      <dsp:nvSpPr>
        <dsp:cNvPr id="0" name=""/>
        <dsp:cNvSpPr/>
      </dsp:nvSpPr>
      <dsp:spPr>
        <a:xfrm>
          <a:off x="3043" y="1698586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177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Be consistent with our culture and the people groups/organizations we serve</a:t>
          </a:r>
          <a:endParaRPr lang="en-US" sz="1700" kern="1200" dirty="0"/>
        </a:p>
      </dsp:txBody>
      <dsp:txXfrm>
        <a:off x="3043" y="1698586"/>
        <a:ext cx="2414901" cy="1448940"/>
      </dsp:txXfrm>
    </dsp:sp>
    <dsp:sp modelId="{515F1C03-C291-414F-A3DF-6E27F8C5D726}">
      <dsp:nvSpPr>
        <dsp:cNvPr id="0" name=""/>
        <dsp:cNvSpPr/>
      </dsp:nvSpPr>
      <dsp:spPr>
        <a:xfrm>
          <a:off x="2659435" y="1698586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222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Communicated truthfully and realistic</a:t>
          </a:r>
          <a:endParaRPr lang="en-US" sz="1800" kern="1200" dirty="0"/>
        </a:p>
      </dsp:txBody>
      <dsp:txXfrm>
        <a:off x="2659435" y="1698586"/>
        <a:ext cx="2414901" cy="1448940"/>
      </dsp:txXfrm>
    </dsp:sp>
    <dsp:sp modelId="{55F8A706-F54B-4E3A-9161-21C3E927FB26}">
      <dsp:nvSpPr>
        <dsp:cNvPr id="0" name=""/>
        <dsp:cNvSpPr/>
      </dsp:nvSpPr>
      <dsp:spPr>
        <a:xfrm>
          <a:off x="5315827" y="1698586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26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Support us in moving to the next stage of our organization’s development</a:t>
          </a:r>
          <a:endParaRPr lang="en-US" sz="1700" kern="1200" dirty="0"/>
        </a:p>
      </dsp:txBody>
      <dsp:txXfrm>
        <a:off x="5315827" y="1698586"/>
        <a:ext cx="2414901" cy="1448940"/>
      </dsp:txXfrm>
    </dsp:sp>
    <dsp:sp modelId="{9D124104-8364-436C-8619-4E70D04CE0A4}">
      <dsp:nvSpPr>
        <dsp:cNvPr id="0" name=""/>
        <dsp:cNvSpPr/>
      </dsp:nvSpPr>
      <dsp:spPr>
        <a:xfrm>
          <a:off x="7972219" y="1698586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311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 sustained over time</a:t>
          </a:r>
          <a:endParaRPr lang="en-US" sz="1800" kern="1200" dirty="0"/>
        </a:p>
      </dsp:txBody>
      <dsp:txXfrm>
        <a:off x="7972219" y="1698586"/>
        <a:ext cx="2414901" cy="1448940"/>
      </dsp:txXfrm>
    </dsp:sp>
    <dsp:sp modelId="{ACEA000A-E0EF-47D9-B50C-72631EF6D4E1}">
      <dsp:nvSpPr>
        <dsp:cNvPr id="0" name=""/>
        <dsp:cNvSpPr/>
      </dsp:nvSpPr>
      <dsp:spPr>
        <a:xfrm>
          <a:off x="2659435" y="3389017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355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Aligned with our founding vision and values</a:t>
          </a:r>
          <a:endParaRPr lang="en-US" sz="1800" kern="1200" dirty="0"/>
        </a:p>
      </dsp:txBody>
      <dsp:txXfrm>
        <a:off x="2659435" y="3389017"/>
        <a:ext cx="2414901" cy="1448940"/>
      </dsp:txXfrm>
    </dsp:sp>
    <dsp:sp modelId="{4B6F09E2-E7C6-4565-BD50-C110D38914F8}">
      <dsp:nvSpPr>
        <dsp:cNvPr id="0" name=""/>
        <dsp:cNvSpPr/>
      </dsp:nvSpPr>
      <dsp:spPr>
        <a:xfrm>
          <a:off x="5315827" y="3389017"/>
          <a:ext cx="2414901" cy="1448940"/>
        </a:xfrm>
        <a:prstGeom prst="rect">
          <a:avLst/>
        </a:prstGeom>
        <a:solidFill>
          <a:schemeClr val="accent2">
            <a:hueOff val="0"/>
            <a:satOff val="0"/>
            <a:lumOff val="4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Is there a champion followed by a manager?</a:t>
          </a:r>
          <a:endParaRPr lang="en-US" sz="1800" kern="1200" dirty="0"/>
        </a:p>
      </dsp:txBody>
      <dsp:txXfrm>
        <a:off x="5315827" y="3389017"/>
        <a:ext cx="2414901" cy="144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E0393-17B5-4A4D-B70A-24B7352FF3B8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AAC09-9AE7-4D0F-8DC1-4E07C9AEC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9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role as a faith-based nonprofit consultant, I help numerous ministries, churches, and faith-based nonprofits grow to the next level of effectiveness and funding. Currently, I am working with two Christian schools, a domestic violence nonprofit, an organization that provides services to aging seniors, and a Christian Radio, Publishing, and Higher Education ministry.</a:t>
            </a:r>
          </a:p>
          <a:p>
            <a:endParaRPr lang="en-US" dirty="0"/>
          </a:p>
          <a:p>
            <a:r>
              <a:rPr lang="en-US" dirty="0"/>
              <a:t>Before going into consulting work, I had responsibility to oversee all fundraising, marketing, and communications for a global aviation ministry called MAF.</a:t>
            </a:r>
          </a:p>
          <a:p>
            <a:endParaRPr lang="en-US" dirty="0"/>
          </a:p>
          <a:p>
            <a:r>
              <a:rPr lang="en-US" dirty="0"/>
              <a:t>My husband is in full-time work with a global youth ministry organization called Young Life. Two adult children and one grandchild.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BF6B4-9AC6-4FA0-9528-9F86F88237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3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00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13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08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Brand-Title Page+Photo">
  <p:cSld name="Left Brand-Title Page+Phot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4"/>
          <p:cNvSpPr txBox="1">
            <a:spLocks noGrp="1"/>
          </p:cNvSpPr>
          <p:nvPr>
            <p:ph type="body" idx="1"/>
          </p:nvPr>
        </p:nvSpPr>
        <p:spPr>
          <a:xfrm>
            <a:off x="3206750" y="0"/>
            <a:ext cx="898525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000"/>
              </a:lnSpc>
              <a:spcBef>
                <a:spcPts val="1400"/>
              </a:spcBef>
              <a:spcAft>
                <a:spcPts val="0"/>
              </a:spcAft>
              <a:buSzPts val="1120"/>
              <a:buNone/>
              <a:defRPr sz="1400" b="1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429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20039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429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74"/>
          <p:cNvSpPr txBox="1">
            <a:spLocks noGrp="1"/>
          </p:cNvSpPr>
          <p:nvPr>
            <p:ph type="title"/>
          </p:nvPr>
        </p:nvSpPr>
        <p:spPr>
          <a:xfrm>
            <a:off x="96296" y="313513"/>
            <a:ext cx="3014766" cy="355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sz="4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4"/>
          <p:cNvSpPr txBox="1">
            <a:spLocks noGrp="1"/>
          </p:cNvSpPr>
          <p:nvPr>
            <p:ph type="body" idx="2"/>
          </p:nvPr>
        </p:nvSpPr>
        <p:spPr>
          <a:xfrm>
            <a:off x="96296" y="4016524"/>
            <a:ext cx="3014766" cy="194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9999A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9999A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9999A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9999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9999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9999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9999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99999A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4"/>
          <p:cNvSpPr txBox="1">
            <a:spLocks noGrp="1"/>
          </p:cNvSpPr>
          <p:nvPr>
            <p:ph type="ftr" idx="11"/>
          </p:nvPr>
        </p:nvSpPr>
        <p:spPr>
          <a:xfrm>
            <a:off x="6512719" y="6622098"/>
            <a:ext cx="4955381" cy="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9D9D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74"/>
          <p:cNvSpPr txBox="1">
            <a:spLocks noGrp="1"/>
          </p:cNvSpPr>
          <p:nvPr>
            <p:ph type="sldNum" idx="12"/>
          </p:nvPr>
        </p:nvSpPr>
        <p:spPr>
          <a:xfrm>
            <a:off x="11468100" y="6622098"/>
            <a:ext cx="497968" cy="12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D9D9D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Page </a:t>
            </a: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0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58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6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14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49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3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8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F549-6061-4B87-8329-756439B3ED5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21CCD87-B3C8-4B5D-801B-06DF8ACFF4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8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ficusrock/5716144109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4FA0B2C-9A4B-9EE1-D4E2-7663C3F63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5813"/>
            <a:ext cx="12192000" cy="30848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A57DA-980A-72A0-DDBE-DC15540DAE9E}"/>
              </a:ext>
            </a:extLst>
          </p:cNvPr>
          <p:cNvSpPr txBox="1"/>
          <p:nvPr/>
        </p:nvSpPr>
        <p:spPr>
          <a:xfrm>
            <a:off x="2743200" y="854110"/>
            <a:ext cx="6978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bin SemiBold" pitchFamily="2" charset="0"/>
              </a:rPr>
              <a:t>EVALUATING THE SUCCESS OF NEW FUNDRAISING STRATEGY</a:t>
            </a:r>
          </a:p>
        </p:txBody>
      </p:sp>
    </p:spTree>
    <p:extLst>
      <p:ext uri="{BB962C8B-B14F-4D97-AF65-F5344CB8AC3E}">
        <p14:creationId xmlns:p14="http://schemas.microsoft.com/office/powerpoint/2010/main" val="282112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6176A8D-754E-4699-9AAC-A833466A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A0E174-1032-45EB-8FEE-2178019BA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7D167-735C-4828-BF61-5BEC0A9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60C2D-5224-84A6-62BA-8F39D922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13" y="988098"/>
            <a:ext cx="4495380" cy="2407724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Not all criteria are created equal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5AFA9-6057-625F-5E2D-6EB1C613C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8415" y="3395822"/>
            <a:ext cx="4495378" cy="1718545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Weight the scale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A2A651-3D77-45F6-9A25-3762F5E46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474" r="60418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Scale">
            <a:extLst>
              <a:ext uri="{FF2B5EF4-FFF2-40B4-BE49-F238E27FC236}">
                <a16:creationId xmlns:a16="http://schemas.microsoft.com/office/drawing/2014/main" id="{818D39FE-AA9D-076E-752C-F10EF49FB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1B9172-598D-41CA-A120-1347A28B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3493C9-FDB6-46AD-891A-36C02F24D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4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F7680B5-1A78-4401-BA9A-78832F0F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F21DC9-D0AC-495C-8CC8-D5DDF8C11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6B82D7-D05B-412B-9A0D-6430BCD1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E1838EA-1FA2-4DC4-B182-B8D2C57E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ime compass on hand">
            <a:extLst>
              <a:ext uri="{FF2B5EF4-FFF2-40B4-BE49-F238E27FC236}">
                <a16:creationId xmlns:a16="http://schemas.microsoft.com/office/drawing/2014/main" id="{04D110B1-E479-1EFB-3107-124C959B5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grayscl/>
          </a:blip>
          <a:srcRect t="15412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8B5574B-BF0E-4F2A-BCB7-23DE1C422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3BD8F-B565-1D25-4D75-5F6C9AA8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/>
              <a:t>Timing is important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Do not squelch creativity and innovation too early!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876D5CC-7E60-4D12-9C65-292AA83F6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/>
        </p:blipFill>
        <p:spPr>
          <a:xfrm rot="16200000">
            <a:off x="2735573" y="3351276"/>
            <a:ext cx="38496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2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EE97DD-2CB6-41D4-9F34-E64E3274D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305388-3EDD-428F-9929-76B2B25B5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FFB7F1-B6BA-4C8E-8057-6D4A18A85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6579647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 descr="Meeting">
            <a:extLst>
              <a:ext uri="{FF2B5EF4-FFF2-40B4-BE49-F238E27FC236}">
                <a16:creationId xmlns:a16="http://schemas.microsoft.com/office/drawing/2014/main" id="{0084D472-C5F7-0B7E-5136-5AE1A5396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E68F05-6BBF-FF54-20AC-6C72737827DF}"/>
              </a:ext>
            </a:extLst>
          </p:cNvPr>
          <p:cNvSpPr txBox="1"/>
          <p:nvPr/>
        </p:nvSpPr>
        <p:spPr>
          <a:xfrm>
            <a:off x="6643196" y="1485172"/>
            <a:ext cx="4486992" cy="33015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500" b="1" dirty="0"/>
              <a:t>Include Strategy Screen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Master Fund Development Plan</a:t>
            </a:r>
          </a:p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Scenario Planning</a:t>
            </a:r>
          </a:p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Project Plan</a:t>
            </a:r>
          </a:p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Board or Executive Team Presentation</a:t>
            </a:r>
          </a:p>
          <a:p>
            <a:pPr marL="4572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060F49-53A3-4601-BA9A-617F15EA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0122F5-DBF9-45E5-B46A-499C6E912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63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C4A490-3310-4798-850D-30C8DB8D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10FDE0-CB57-43DE-859A-ACD834378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3134" y="2209800"/>
            <a:ext cx="8438867" cy="2802347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DFCFA-1731-891B-FD33-F434AB0A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2436607"/>
            <a:ext cx="6832500" cy="1367912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dirty="0">
                <a:solidFill>
                  <a:srgbClr val="FFFFFE"/>
                </a:solidFill>
              </a:rPr>
              <a:t>Questions &amp; Answers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930BC2-9A26-4D85-AE74-7F4ABECA3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41632" b="29778"/>
          <a:stretch/>
        </p:blipFill>
        <p:spPr>
          <a:xfrm>
            <a:off x="4052391" y="3894656"/>
            <a:ext cx="6668169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0C3729-FBCB-4EE4-BB44-84B840225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8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2387D-07DF-484D-9BFA-66D9571D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6749" y="0"/>
            <a:ext cx="8835269" cy="1066799"/>
          </a:xfrm>
        </p:spPr>
        <p:txBody>
          <a:bodyPr>
            <a:normAutofit/>
          </a:bodyPr>
          <a:lstStyle/>
          <a:p>
            <a:r>
              <a:rPr lang="en-US" sz="2400" dirty="0"/>
              <a:t>Barbara Bowman, VP of Client Services &amp; Senior Consultant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3492189-F2CA-4336-ADB1-E08E1DD0D655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754438" y="598488"/>
          <a:ext cx="8437562" cy="589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6830DCB-7C08-4927-8C10-3E203799D7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" y="77411"/>
            <a:ext cx="3083503" cy="2994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B7A87-551A-4BFF-9ED3-E6A64947B03D}"/>
              </a:ext>
            </a:extLst>
          </p:cNvPr>
          <p:cNvSpPr txBox="1"/>
          <p:nvPr/>
        </p:nvSpPr>
        <p:spPr>
          <a:xfrm>
            <a:off x="158753" y="3669060"/>
            <a:ext cx="28980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bin" pitchFamily="2" charset="0"/>
              </a:rPr>
              <a:t>DickersonBakker</a:t>
            </a:r>
          </a:p>
          <a:p>
            <a:endParaRPr lang="en-US" sz="2000" b="1" dirty="0">
              <a:latin typeface="Cabin" pitchFamily="2" charset="0"/>
            </a:endParaRPr>
          </a:p>
          <a:p>
            <a:r>
              <a:rPr lang="en-US" sz="2000" b="1" dirty="0">
                <a:latin typeface="Cabin" pitchFamily="2" charset="0"/>
              </a:rPr>
              <a:t>Building capacity of leaders and nonprofit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9244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EA9472-9215-FC0B-F85D-D94E64026437}"/>
              </a:ext>
            </a:extLst>
          </p:cNvPr>
          <p:cNvSpPr txBox="1"/>
          <p:nvPr/>
        </p:nvSpPr>
        <p:spPr>
          <a:xfrm>
            <a:off x="354491" y="205373"/>
            <a:ext cx="7757328" cy="5692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400" b="1" i="0" dirty="0"/>
              <a:t>Learning Objectives: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dirty="0"/>
              <a:t>Understanding the purpose of using a strategy screen in your decision-making process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i="0" dirty="0"/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dirty="0"/>
              <a:t>Knowing what criteria are important to consider when evaluating the potential success of a new fundraising strategy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i="0" dirty="0"/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dirty="0"/>
              <a:t>Having the tools to evaluate a new fundraising strategy your team is considering in the next 12-18 months 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i="0" dirty="0"/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dirty="0"/>
              <a:t>Preparing you to utilize the strategy screen to help you gain buy-in from other significant leadership positions (CFO, CEO, Board)</a:t>
            </a:r>
            <a:endParaRPr lang="en-US" sz="2000" b="1" dirty="0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4EF648B5-2266-01B6-D282-C55739346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8506" y="721188"/>
            <a:ext cx="4660762" cy="466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6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7680B5-1A78-4401-BA9A-78832F0F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F21DC9-D0AC-495C-8CC8-D5DDF8C11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6B82D7-D05B-412B-9A0D-6430BCD1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E1838EA-1FA2-4DC4-B182-B8D2C57E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A picture containing window, building, people, group">
            <a:extLst>
              <a:ext uri="{FF2B5EF4-FFF2-40B4-BE49-F238E27FC236}">
                <a16:creationId xmlns:a16="http://schemas.microsoft.com/office/drawing/2014/main" id="{AA598A70-DDFD-B12C-E602-332D17480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91" t="19646" b="374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5D0E891-38D8-4772-991E-824A0E73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EFE69-ADAA-5607-1F2A-01ED9590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0" y="3326005"/>
            <a:ext cx="7580529" cy="20523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400" b="1" dirty="0">
                <a:solidFill>
                  <a:srgbClr val="FFFFFE"/>
                </a:solidFill>
              </a:rPr>
              <a:t>Introductions: </a:t>
            </a:r>
            <a:br>
              <a:rPr lang="en-US" sz="2400" dirty="0">
                <a:solidFill>
                  <a:srgbClr val="FFFFFE"/>
                </a:solidFill>
              </a:rPr>
            </a:br>
            <a:br>
              <a:rPr lang="en-US" sz="2400" dirty="0">
                <a:solidFill>
                  <a:srgbClr val="FFFFFE"/>
                </a:solidFill>
              </a:rPr>
            </a:br>
            <a:r>
              <a:rPr lang="en-US" sz="2400" b="1" dirty="0">
                <a:solidFill>
                  <a:srgbClr val="FFFFFE"/>
                </a:solidFill>
              </a:rPr>
              <a:t>Share name, organization, and one new fundraising strategy you have been discussing or plan to implement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02DADA-1E17-4CC2-9344-C63314F17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0448" b="36564"/>
          <a:stretch/>
        </p:blipFill>
        <p:spPr>
          <a:xfrm>
            <a:off x="4052391" y="3227912"/>
            <a:ext cx="6803136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89F50-D1D1-A9B3-4F77-A2B84E32B7DD}"/>
              </a:ext>
            </a:extLst>
          </p:cNvPr>
          <p:cNvSpPr txBox="1"/>
          <p:nvPr/>
        </p:nvSpPr>
        <p:spPr>
          <a:xfrm>
            <a:off x="9652220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www.flickr.com/photos/ficusrock/571614410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1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A47893-3749-941F-2A73-8D8E7FB88345}"/>
              </a:ext>
            </a:extLst>
          </p:cNvPr>
          <p:cNvSpPr txBox="1"/>
          <p:nvPr/>
        </p:nvSpPr>
        <p:spPr>
          <a:xfrm>
            <a:off x="552658" y="612949"/>
            <a:ext cx="108170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Definition: Strategy Screen</a:t>
            </a:r>
          </a:p>
          <a:p>
            <a:endParaRPr lang="en-US" sz="2400" dirty="0"/>
          </a:p>
          <a:p>
            <a:r>
              <a:rPr lang="en-US" sz="3200" b="0" i="0" dirty="0">
                <a:solidFill>
                  <a:srgbClr val="5B6670"/>
                </a:solidFill>
                <a:effectLst/>
                <a:latin typeface="Rubik"/>
              </a:rPr>
              <a:t>Strategy Screen is a simple, powerful tool for decision making. Developed </a:t>
            </a:r>
            <a:r>
              <a:rPr lang="en-US" sz="3200" b="0" i="1" dirty="0">
                <a:effectLst/>
                <a:latin typeface="Rubik"/>
              </a:rPr>
              <a:t>prior to</a:t>
            </a:r>
            <a:r>
              <a:rPr lang="en-US" sz="3200" b="0" i="0" dirty="0">
                <a:effectLst/>
                <a:latin typeface="Rubik"/>
              </a:rPr>
              <a:t> </a:t>
            </a:r>
            <a:r>
              <a:rPr lang="en-US" sz="3200" b="0" i="0" dirty="0">
                <a:solidFill>
                  <a:srgbClr val="5B6670"/>
                </a:solidFill>
                <a:effectLst/>
                <a:latin typeface="Rubik"/>
              </a:rPr>
              <a:t>tackling a </a:t>
            </a:r>
            <a:r>
              <a:rPr lang="en-US" sz="3200" dirty="0">
                <a:solidFill>
                  <a:srgbClr val="5B6670"/>
                </a:solidFill>
                <a:latin typeface="Rubik"/>
              </a:rPr>
              <a:t>big</a:t>
            </a:r>
            <a:r>
              <a:rPr lang="en-US" sz="3200" b="0" i="0" dirty="0">
                <a:solidFill>
                  <a:srgbClr val="5B6670"/>
                </a:solidFill>
                <a:effectLst/>
                <a:latin typeface="Rubik"/>
              </a:rPr>
              <a:t> change in strategy. </a:t>
            </a:r>
            <a:r>
              <a:rPr lang="en-US" sz="3200" b="1" i="1" dirty="0">
                <a:solidFill>
                  <a:schemeClr val="accent2"/>
                </a:solidFill>
                <a:latin typeface="Rubik"/>
              </a:rPr>
              <a:t>T</a:t>
            </a:r>
            <a:r>
              <a:rPr lang="en-US" sz="3200" b="1" i="1" dirty="0">
                <a:solidFill>
                  <a:schemeClr val="accent2"/>
                </a:solidFill>
                <a:effectLst/>
                <a:latin typeface="Rubik"/>
              </a:rPr>
              <a:t>he strategy screen makes explicit the criteria that your organization will use</a:t>
            </a:r>
            <a:r>
              <a:rPr lang="en-US" sz="3200" b="0" i="0" dirty="0">
                <a:solidFill>
                  <a:schemeClr val="accent2"/>
                </a:solidFill>
                <a:effectLst/>
                <a:latin typeface="Rubik"/>
              </a:rPr>
              <a:t> </a:t>
            </a:r>
            <a:r>
              <a:rPr lang="en-US" sz="3200" b="1" i="1" dirty="0">
                <a:solidFill>
                  <a:schemeClr val="accent2"/>
                </a:solidFill>
                <a:effectLst/>
                <a:latin typeface="Rubik"/>
              </a:rPr>
              <a:t>to choose a particular strategy or course of action</a:t>
            </a:r>
            <a:r>
              <a:rPr lang="en-US" sz="3200" b="0" i="0" dirty="0">
                <a:solidFill>
                  <a:schemeClr val="accent2"/>
                </a:solidFill>
                <a:effectLst/>
                <a:latin typeface="Rubik"/>
              </a:rPr>
              <a:t>.</a:t>
            </a:r>
          </a:p>
          <a:p>
            <a:endParaRPr lang="en-US" sz="3200" dirty="0">
              <a:solidFill>
                <a:srgbClr val="5B6670"/>
              </a:solidFill>
              <a:latin typeface="Rubik"/>
            </a:endParaRPr>
          </a:p>
          <a:p>
            <a:endParaRPr lang="en-US" sz="2400" dirty="0">
              <a:solidFill>
                <a:srgbClr val="5B6670"/>
              </a:solidFill>
              <a:latin typeface="Rubik"/>
            </a:endParaRPr>
          </a:p>
          <a:p>
            <a:r>
              <a:rPr lang="en-US" sz="2400" b="0" i="0" dirty="0">
                <a:solidFill>
                  <a:srgbClr val="5B6670"/>
                </a:solidFill>
                <a:effectLst/>
                <a:latin typeface="Rubik"/>
              </a:rPr>
              <a:t>La Piana Consulting’s Real-Time Strategic Planning process (2019)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89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">
            <a:extLst>
              <a:ext uri="{FF2B5EF4-FFF2-40B4-BE49-F238E27FC236}">
                <a16:creationId xmlns:a16="http://schemas.microsoft.com/office/drawing/2014/main" id="{BF7680B5-1A78-4401-BA9A-78832F0F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73" name="Rectangle 9">
            <a:extLst>
              <a:ext uri="{FF2B5EF4-FFF2-40B4-BE49-F238E27FC236}">
                <a16:creationId xmlns:a16="http://schemas.microsoft.com/office/drawing/2014/main" id="{50F21DC9-D0AC-495C-8CC8-D5DDF8C11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11">
            <a:extLst>
              <a:ext uri="{FF2B5EF4-FFF2-40B4-BE49-F238E27FC236}">
                <a16:creationId xmlns:a16="http://schemas.microsoft.com/office/drawing/2014/main" id="{A26B82D7-D05B-412B-9A0D-6430BCD11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13">
            <a:extLst>
              <a:ext uri="{FF2B5EF4-FFF2-40B4-BE49-F238E27FC236}">
                <a16:creationId xmlns:a16="http://schemas.microsoft.com/office/drawing/2014/main" id="{E4E78000-301F-4983-ACD5-7F50C0C3F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76" name="Rectangle 1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" descr="Different coloured question marks">
            <a:extLst>
              <a:ext uri="{FF2B5EF4-FFF2-40B4-BE49-F238E27FC236}">
                <a16:creationId xmlns:a16="http://schemas.microsoft.com/office/drawing/2014/main" id="{C640411E-1CF2-AE83-5193-313AC68E53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grayscl/>
          </a:blip>
          <a:srcRect r="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77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8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2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0" name="Picture 23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/>
        </p:blipFill>
        <p:spPr>
          <a:xfrm rot="16200000">
            <a:off x="2735573" y="3465576"/>
            <a:ext cx="384962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2" name="TextBox 1">
            <a:extLst>
              <a:ext uri="{FF2B5EF4-FFF2-40B4-BE49-F238E27FC236}">
                <a16:creationId xmlns:a16="http://schemas.microsoft.com/office/drawing/2014/main" id="{F8DB9095-CD18-0ED4-26FE-64779007E56C}"/>
              </a:ext>
            </a:extLst>
          </p:cNvPr>
          <p:cNvGraphicFramePr/>
          <p:nvPr/>
        </p:nvGraphicFramePr>
        <p:xfrm>
          <a:off x="4976636" y="443732"/>
          <a:ext cx="7016072" cy="544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343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B13EE355-0D4C-4D91-8AE1-2876567D1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01B9BFB-0E23-404F-936C-2681B3883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188135-D6F0-4A77-85B9-2E45772B3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8FB62CA7-7168-452A-8E46-BFE14ECFB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53D98-909C-941A-5E53-90571BA15926}"/>
              </a:ext>
            </a:extLst>
          </p:cNvPr>
          <p:cNvSpPr txBox="1"/>
          <p:nvPr/>
        </p:nvSpPr>
        <p:spPr>
          <a:xfrm>
            <a:off x="1130270" y="953324"/>
            <a:ext cx="9603275" cy="10492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ESTABLISH CRITERIA: what is missing?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aphicFrame>
        <p:nvGraphicFramePr>
          <p:cNvPr id="23" name="TextBox 2">
            <a:extLst>
              <a:ext uri="{FF2B5EF4-FFF2-40B4-BE49-F238E27FC236}">
                <a16:creationId xmlns:a16="http://schemas.microsoft.com/office/drawing/2014/main" id="{95F64405-181A-A58C-83CD-CE8621E5A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569469"/>
              </p:ext>
            </p:extLst>
          </p:nvPr>
        </p:nvGraphicFramePr>
        <p:xfrm>
          <a:off x="1029787" y="1738449"/>
          <a:ext cx="10390165" cy="484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98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F1DEE04-57A9-4F64-958D-D1D4941EF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8DD72-E31A-49CD-CD3A-C868E524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Case Study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067618-20F4-4BAE-998E-04F9BA9B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451579" y="2137782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9F6492-D31B-24DB-8DEE-F3CB1A1713EA}"/>
              </a:ext>
            </a:extLst>
          </p:cNvPr>
          <p:cNvSpPr txBox="1"/>
          <p:nvPr/>
        </p:nvSpPr>
        <p:spPr>
          <a:xfrm>
            <a:off x="1451580" y="2549562"/>
            <a:ext cx="9436404" cy="302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Moving from deputized fundraising to a combination of ministry support and organizational fundraising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D59CC-6590-1D28-0672-E7E815EFBECA}"/>
              </a:ext>
            </a:extLst>
          </p:cNvPr>
          <p:cNvSpPr txBox="1"/>
          <p:nvPr/>
        </p:nvSpPr>
        <p:spPr>
          <a:xfrm>
            <a:off x="1090246" y="4185138"/>
            <a:ext cx="1029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What criteria should be on a strategy screen?</a:t>
            </a:r>
          </a:p>
        </p:txBody>
      </p:sp>
    </p:spTree>
    <p:extLst>
      <p:ext uri="{BB962C8B-B14F-4D97-AF65-F5344CB8AC3E}">
        <p14:creationId xmlns:p14="http://schemas.microsoft.com/office/powerpoint/2010/main" val="30216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23E0-2AD7-DE2C-C1EC-0A367DE7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49601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Lab –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Choose a new fundraising initiative your organization is considering.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(Determine the strategy screen)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or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Analyze a new fundraising strategy that is not working according to plan or expectations.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(What criteria on a strategy screen were missed?)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87816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F9CEC2"/>
      </a:lt2>
      <a:accent1>
        <a:srgbClr val="A5300F"/>
      </a:accent1>
      <a:accent2>
        <a:srgbClr val="656565"/>
      </a:accent2>
      <a:accent3>
        <a:srgbClr val="CBCBCB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</TotalTime>
  <Words>591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Cabin</vt:lpstr>
      <vt:lpstr>Cabin SemiBold</vt:lpstr>
      <vt:lpstr>Calibri</vt:lpstr>
      <vt:lpstr>Century Gothic</vt:lpstr>
      <vt:lpstr>Rubik</vt:lpstr>
      <vt:lpstr>Gallery</vt:lpstr>
      <vt:lpstr>PowerPoint Presentation</vt:lpstr>
      <vt:lpstr>PowerPoint Presentation</vt:lpstr>
      <vt:lpstr>PowerPoint Presentation</vt:lpstr>
      <vt:lpstr>Introductions:   Share name, organization, and one new fundraising strategy you have been discussing or plan to implement</vt:lpstr>
      <vt:lpstr>PowerPoint Presentation</vt:lpstr>
      <vt:lpstr>PowerPoint Presentation</vt:lpstr>
      <vt:lpstr>PowerPoint Presentation</vt:lpstr>
      <vt:lpstr>Case Study</vt:lpstr>
      <vt:lpstr>Lab –   Choose a new fundraising initiative your organization is considering. (Determine the strategy screen)  or   Analyze a new fundraising strategy that is not working according to plan or expectations. (What criteria on a strategy screen were missed?)  </vt:lpstr>
      <vt:lpstr>Not all criteria are created equal</vt:lpstr>
      <vt:lpstr>Timing is important  Do not squelch creativity and innovation too early!</vt:lpstr>
      <vt:lpstr>PowerPoint Presentation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Bowman</dc:creator>
  <cp:lastModifiedBy>Barbara Bowman</cp:lastModifiedBy>
  <cp:revision>1</cp:revision>
  <dcterms:created xsi:type="dcterms:W3CDTF">2022-09-12T01:25:01Z</dcterms:created>
  <dcterms:modified xsi:type="dcterms:W3CDTF">2022-09-12T03:14:47Z</dcterms:modified>
</cp:coreProperties>
</file>